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sldIdLst>
    <p:sldId id="256" r:id="rId2"/>
    <p:sldId id="257" r:id="rId3"/>
    <p:sldId id="260" r:id="rId4"/>
    <p:sldId id="261" r:id="rId5"/>
    <p:sldId id="258" r:id="rId6"/>
    <p:sldId id="259" r:id="rId7"/>
    <p:sldId id="262" r:id="rId8"/>
    <p:sldId id="263" r:id="rId9"/>
    <p:sldId id="264" r:id="rId10"/>
  </p:sldIdLst>
  <p:sldSz cx="9144000" cy="6858000" type="screen4x3"/>
  <p:notesSz cx="6858000" cy="9144000"/>
  <p:defaultTextStyle>
    <a:defPPr>
      <a:defRPr lang="ne-N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e-NP"/>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4C06C5-0E23-4777-9124-1DDB9449E5DE}" type="datetimeFigureOut">
              <a:rPr lang="ne-NP" smtClean="0"/>
              <a:t>2/5/2016</a:t>
            </a:fld>
            <a:endParaRPr lang="ne-NP"/>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e-NP"/>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e-NP"/>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e-NP"/>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3A13F8-2C14-4976-81A8-9337DCD8E2FC}" type="slidenum">
              <a:rPr lang="ne-NP" smtClean="0"/>
              <a:t>‹#›</a:t>
            </a:fld>
            <a:endParaRPr lang="ne-NP"/>
          </a:p>
        </p:txBody>
      </p:sp>
    </p:spTree>
    <p:extLst>
      <p:ext uri="{BB962C8B-B14F-4D97-AF65-F5344CB8AC3E}">
        <p14:creationId xmlns:p14="http://schemas.microsoft.com/office/powerpoint/2010/main" val="3468684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A8030B5-2F1D-41CE-8636-3FFBE3535B20}" type="datetime1">
              <a:rPr lang="en-US" smtClean="0"/>
              <a:t>2/5/2016</a:t>
            </a:fld>
            <a:endParaRPr lang="ne-NP"/>
          </a:p>
        </p:txBody>
      </p:sp>
      <p:sp>
        <p:nvSpPr>
          <p:cNvPr id="5" name="Footer Placeholder 4"/>
          <p:cNvSpPr>
            <a:spLocks noGrp="1"/>
          </p:cNvSpPr>
          <p:nvPr>
            <p:ph type="ftr" sz="quarter" idx="11"/>
          </p:nvPr>
        </p:nvSpPr>
        <p:spPr/>
        <p:txBody>
          <a:bodyPr/>
          <a:lstStyle/>
          <a:p>
            <a:endParaRPr lang="ne-NP"/>
          </a:p>
        </p:txBody>
      </p:sp>
      <p:sp>
        <p:nvSpPr>
          <p:cNvPr id="6" name="Slide Number Placeholder 5"/>
          <p:cNvSpPr>
            <a:spLocks noGrp="1"/>
          </p:cNvSpPr>
          <p:nvPr>
            <p:ph type="sldNum" sz="quarter" idx="12"/>
          </p:nvPr>
        </p:nvSpPr>
        <p:spPr/>
        <p:txBody>
          <a:bodyPr/>
          <a:lstStyle/>
          <a:p>
            <a:fld id="{8FB4CFCD-4F34-4395-A1F2-89D45AD6626F}" type="slidenum">
              <a:rPr lang="ne-NP" smtClean="0"/>
              <a:t>‹#›</a:t>
            </a:fld>
            <a:endParaRPr lang="ne-N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B91647-EFD6-49E7-A0A9-73DBF18B895E}" type="datetime1">
              <a:rPr lang="en-US" smtClean="0"/>
              <a:t>2/5/2016</a:t>
            </a:fld>
            <a:endParaRPr lang="ne-NP"/>
          </a:p>
        </p:txBody>
      </p:sp>
      <p:sp>
        <p:nvSpPr>
          <p:cNvPr id="5" name="Footer Placeholder 4"/>
          <p:cNvSpPr>
            <a:spLocks noGrp="1"/>
          </p:cNvSpPr>
          <p:nvPr>
            <p:ph type="ftr" sz="quarter" idx="11"/>
          </p:nvPr>
        </p:nvSpPr>
        <p:spPr/>
        <p:txBody>
          <a:bodyPr/>
          <a:lstStyle/>
          <a:p>
            <a:endParaRPr lang="ne-NP"/>
          </a:p>
        </p:txBody>
      </p:sp>
      <p:sp>
        <p:nvSpPr>
          <p:cNvPr id="6" name="Slide Number Placeholder 5"/>
          <p:cNvSpPr>
            <a:spLocks noGrp="1"/>
          </p:cNvSpPr>
          <p:nvPr>
            <p:ph type="sldNum" sz="quarter" idx="12"/>
          </p:nvPr>
        </p:nvSpPr>
        <p:spPr/>
        <p:txBody>
          <a:bodyPr/>
          <a:lstStyle/>
          <a:p>
            <a:fld id="{8FB4CFCD-4F34-4395-A1F2-89D45AD6626F}" type="slidenum">
              <a:rPr lang="ne-NP" smtClean="0"/>
              <a:t>‹#›</a:t>
            </a:fld>
            <a:endParaRPr lang="ne-N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648DBF-D3DA-41C7-956E-C839C65BDA1F}" type="datetime1">
              <a:rPr lang="en-US" smtClean="0"/>
              <a:t>2/5/2016</a:t>
            </a:fld>
            <a:endParaRPr lang="ne-NP"/>
          </a:p>
        </p:txBody>
      </p:sp>
      <p:sp>
        <p:nvSpPr>
          <p:cNvPr id="5" name="Footer Placeholder 4"/>
          <p:cNvSpPr>
            <a:spLocks noGrp="1"/>
          </p:cNvSpPr>
          <p:nvPr>
            <p:ph type="ftr" sz="quarter" idx="11"/>
          </p:nvPr>
        </p:nvSpPr>
        <p:spPr/>
        <p:txBody>
          <a:bodyPr/>
          <a:lstStyle/>
          <a:p>
            <a:endParaRPr lang="ne-NP"/>
          </a:p>
        </p:txBody>
      </p:sp>
      <p:sp>
        <p:nvSpPr>
          <p:cNvPr id="6" name="Slide Number Placeholder 5"/>
          <p:cNvSpPr>
            <a:spLocks noGrp="1"/>
          </p:cNvSpPr>
          <p:nvPr>
            <p:ph type="sldNum" sz="quarter" idx="12"/>
          </p:nvPr>
        </p:nvSpPr>
        <p:spPr/>
        <p:txBody>
          <a:bodyPr/>
          <a:lstStyle/>
          <a:p>
            <a:fld id="{8FB4CFCD-4F34-4395-A1F2-89D45AD6626F}" type="slidenum">
              <a:rPr lang="ne-NP" smtClean="0"/>
              <a:t>‹#›</a:t>
            </a:fld>
            <a:endParaRPr lang="ne-N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6724C0-42A2-4633-9570-3A4D8E73EAD3}" type="datetime1">
              <a:rPr lang="en-US" smtClean="0"/>
              <a:t>2/5/2016</a:t>
            </a:fld>
            <a:endParaRPr lang="ne-NP"/>
          </a:p>
        </p:txBody>
      </p:sp>
      <p:sp>
        <p:nvSpPr>
          <p:cNvPr id="5" name="Footer Placeholder 4"/>
          <p:cNvSpPr>
            <a:spLocks noGrp="1"/>
          </p:cNvSpPr>
          <p:nvPr>
            <p:ph type="ftr" sz="quarter" idx="11"/>
          </p:nvPr>
        </p:nvSpPr>
        <p:spPr/>
        <p:txBody>
          <a:bodyPr/>
          <a:lstStyle/>
          <a:p>
            <a:endParaRPr lang="ne-NP"/>
          </a:p>
        </p:txBody>
      </p:sp>
      <p:sp>
        <p:nvSpPr>
          <p:cNvPr id="6" name="Slide Number Placeholder 5"/>
          <p:cNvSpPr>
            <a:spLocks noGrp="1"/>
          </p:cNvSpPr>
          <p:nvPr>
            <p:ph type="sldNum" sz="quarter" idx="12"/>
          </p:nvPr>
        </p:nvSpPr>
        <p:spPr/>
        <p:txBody>
          <a:bodyPr/>
          <a:lstStyle/>
          <a:p>
            <a:fld id="{8FB4CFCD-4F34-4395-A1F2-89D45AD6626F}" type="slidenum">
              <a:rPr lang="ne-NP" smtClean="0"/>
              <a:t>‹#›</a:t>
            </a:fld>
            <a:endParaRPr lang="ne-N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EC73F2B2-FE81-4B3C-8D4B-8E95AB8DEE0B}" type="datetime1">
              <a:rPr lang="en-US" smtClean="0"/>
              <a:t>2/5/2016</a:t>
            </a:fld>
            <a:endParaRPr lang="ne-NP"/>
          </a:p>
        </p:txBody>
      </p:sp>
      <p:sp>
        <p:nvSpPr>
          <p:cNvPr id="5" name="Footer Placeholder 4"/>
          <p:cNvSpPr>
            <a:spLocks noGrp="1"/>
          </p:cNvSpPr>
          <p:nvPr>
            <p:ph type="ftr" sz="quarter" idx="11"/>
          </p:nvPr>
        </p:nvSpPr>
        <p:spPr/>
        <p:txBody>
          <a:bodyPr/>
          <a:lstStyle/>
          <a:p>
            <a:endParaRPr lang="ne-NP"/>
          </a:p>
        </p:txBody>
      </p:sp>
      <p:sp>
        <p:nvSpPr>
          <p:cNvPr id="6" name="Slide Number Placeholder 5"/>
          <p:cNvSpPr>
            <a:spLocks noGrp="1"/>
          </p:cNvSpPr>
          <p:nvPr>
            <p:ph type="sldNum" sz="quarter" idx="12"/>
          </p:nvPr>
        </p:nvSpPr>
        <p:spPr/>
        <p:txBody>
          <a:bodyPr/>
          <a:lstStyle/>
          <a:p>
            <a:fld id="{8FB4CFCD-4F34-4395-A1F2-89D45AD6626F}" type="slidenum">
              <a:rPr lang="ne-NP" smtClean="0"/>
              <a:t>‹#›</a:t>
            </a:fld>
            <a:endParaRPr lang="ne-N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4C05195-F138-4B85-8448-41B8AC134602}" type="datetime1">
              <a:rPr lang="en-US" smtClean="0"/>
              <a:t>2/5/2016</a:t>
            </a:fld>
            <a:endParaRPr lang="ne-NP"/>
          </a:p>
        </p:txBody>
      </p:sp>
      <p:sp>
        <p:nvSpPr>
          <p:cNvPr id="6" name="Footer Placeholder 5"/>
          <p:cNvSpPr>
            <a:spLocks noGrp="1"/>
          </p:cNvSpPr>
          <p:nvPr>
            <p:ph type="ftr" sz="quarter" idx="11"/>
          </p:nvPr>
        </p:nvSpPr>
        <p:spPr/>
        <p:txBody>
          <a:bodyPr/>
          <a:lstStyle/>
          <a:p>
            <a:endParaRPr lang="ne-NP"/>
          </a:p>
        </p:txBody>
      </p:sp>
      <p:sp>
        <p:nvSpPr>
          <p:cNvPr id="7" name="Slide Number Placeholder 6"/>
          <p:cNvSpPr>
            <a:spLocks noGrp="1"/>
          </p:cNvSpPr>
          <p:nvPr>
            <p:ph type="sldNum" sz="quarter" idx="12"/>
          </p:nvPr>
        </p:nvSpPr>
        <p:spPr/>
        <p:txBody>
          <a:bodyPr/>
          <a:lstStyle/>
          <a:p>
            <a:fld id="{8FB4CFCD-4F34-4395-A1F2-89D45AD6626F}" type="slidenum">
              <a:rPr lang="ne-NP" smtClean="0"/>
              <a:t>‹#›</a:t>
            </a:fld>
            <a:endParaRPr lang="ne-NP"/>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826248-ACF3-4E99-936E-493C2D82C281}" type="datetime1">
              <a:rPr lang="en-US" smtClean="0"/>
              <a:t>2/5/2016</a:t>
            </a:fld>
            <a:endParaRPr lang="ne-NP"/>
          </a:p>
        </p:txBody>
      </p:sp>
      <p:sp>
        <p:nvSpPr>
          <p:cNvPr id="8" name="Footer Placeholder 7"/>
          <p:cNvSpPr>
            <a:spLocks noGrp="1"/>
          </p:cNvSpPr>
          <p:nvPr>
            <p:ph type="ftr" sz="quarter" idx="11"/>
          </p:nvPr>
        </p:nvSpPr>
        <p:spPr/>
        <p:txBody>
          <a:bodyPr/>
          <a:lstStyle/>
          <a:p>
            <a:endParaRPr lang="ne-NP"/>
          </a:p>
        </p:txBody>
      </p:sp>
      <p:sp>
        <p:nvSpPr>
          <p:cNvPr id="9" name="Slide Number Placeholder 8"/>
          <p:cNvSpPr>
            <a:spLocks noGrp="1"/>
          </p:cNvSpPr>
          <p:nvPr>
            <p:ph type="sldNum" sz="quarter" idx="12"/>
          </p:nvPr>
        </p:nvSpPr>
        <p:spPr/>
        <p:txBody>
          <a:bodyPr/>
          <a:lstStyle/>
          <a:p>
            <a:fld id="{8FB4CFCD-4F34-4395-A1F2-89D45AD6626F}" type="slidenum">
              <a:rPr lang="ne-NP" smtClean="0"/>
              <a:t>‹#›</a:t>
            </a:fld>
            <a:endParaRPr lang="ne-N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C36839-2F67-40B8-A362-C6414F46D341}" type="datetime1">
              <a:rPr lang="en-US" smtClean="0"/>
              <a:t>2/5/2016</a:t>
            </a:fld>
            <a:endParaRPr lang="ne-NP"/>
          </a:p>
        </p:txBody>
      </p:sp>
      <p:sp>
        <p:nvSpPr>
          <p:cNvPr id="4" name="Footer Placeholder 3"/>
          <p:cNvSpPr>
            <a:spLocks noGrp="1"/>
          </p:cNvSpPr>
          <p:nvPr>
            <p:ph type="ftr" sz="quarter" idx="11"/>
          </p:nvPr>
        </p:nvSpPr>
        <p:spPr/>
        <p:txBody>
          <a:bodyPr/>
          <a:lstStyle/>
          <a:p>
            <a:endParaRPr lang="ne-NP"/>
          </a:p>
        </p:txBody>
      </p:sp>
      <p:sp>
        <p:nvSpPr>
          <p:cNvPr id="5" name="Slide Number Placeholder 4"/>
          <p:cNvSpPr>
            <a:spLocks noGrp="1"/>
          </p:cNvSpPr>
          <p:nvPr>
            <p:ph type="sldNum" sz="quarter" idx="12"/>
          </p:nvPr>
        </p:nvSpPr>
        <p:spPr/>
        <p:txBody>
          <a:bodyPr/>
          <a:lstStyle/>
          <a:p>
            <a:fld id="{8FB4CFCD-4F34-4395-A1F2-89D45AD6626F}" type="slidenum">
              <a:rPr lang="ne-NP" smtClean="0"/>
              <a:t>‹#›</a:t>
            </a:fld>
            <a:endParaRPr lang="ne-N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983DB6-42AA-447D-A559-0B056D0299FE}" type="datetime1">
              <a:rPr lang="en-US" smtClean="0"/>
              <a:t>2/5/2016</a:t>
            </a:fld>
            <a:endParaRPr lang="ne-NP"/>
          </a:p>
        </p:txBody>
      </p:sp>
      <p:sp>
        <p:nvSpPr>
          <p:cNvPr id="3" name="Footer Placeholder 2"/>
          <p:cNvSpPr>
            <a:spLocks noGrp="1"/>
          </p:cNvSpPr>
          <p:nvPr>
            <p:ph type="ftr" sz="quarter" idx="11"/>
          </p:nvPr>
        </p:nvSpPr>
        <p:spPr/>
        <p:txBody>
          <a:bodyPr/>
          <a:lstStyle/>
          <a:p>
            <a:endParaRPr lang="ne-NP"/>
          </a:p>
        </p:txBody>
      </p:sp>
      <p:sp>
        <p:nvSpPr>
          <p:cNvPr id="4" name="Slide Number Placeholder 3"/>
          <p:cNvSpPr>
            <a:spLocks noGrp="1"/>
          </p:cNvSpPr>
          <p:nvPr>
            <p:ph type="sldNum" sz="quarter" idx="12"/>
          </p:nvPr>
        </p:nvSpPr>
        <p:spPr/>
        <p:txBody>
          <a:bodyPr/>
          <a:lstStyle/>
          <a:p>
            <a:fld id="{8FB4CFCD-4F34-4395-A1F2-89D45AD6626F}" type="slidenum">
              <a:rPr lang="ne-NP" smtClean="0"/>
              <a:t>‹#›</a:t>
            </a:fld>
            <a:endParaRPr lang="ne-N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191A822-FEC6-4A24-B725-F1AD68720538}" type="datetime1">
              <a:rPr lang="en-US" smtClean="0"/>
              <a:t>2/5/2016</a:t>
            </a:fld>
            <a:endParaRPr lang="ne-NP"/>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ne-NP"/>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FB4CFCD-4F34-4395-A1F2-89D45AD6626F}" type="slidenum">
              <a:rPr lang="ne-NP" smtClean="0"/>
              <a:t>‹#›</a:t>
            </a:fld>
            <a:endParaRPr lang="ne-N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77711A-B427-40C8-815E-AD3294B415CA}" type="datetime1">
              <a:rPr lang="en-US" smtClean="0"/>
              <a:t>2/5/2016</a:t>
            </a:fld>
            <a:endParaRPr lang="ne-NP"/>
          </a:p>
        </p:txBody>
      </p:sp>
      <p:sp>
        <p:nvSpPr>
          <p:cNvPr id="6" name="Footer Placeholder 5"/>
          <p:cNvSpPr>
            <a:spLocks noGrp="1"/>
          </p:cNvSpPr>
          <p:nvPr>
            <p:ph type="ftr" sz="quarter" idx="11"/>
          </p:nvPr>
        </p:nvSpPr>
        <p:spPr/>
        <p:txBody>
          <a:bodyPr/>
          <a:lstStyle/>
          <a:p>
            <a:endParaRPr lang="ne-NP"/>
          </a:p>
        </p:txBody>
      </p:sp>
      <p:sp>
        <p:nvSpPr>
          <p:cNvPr id="7" name="Slide Number Placeholder 6"/>
          <p:cNvSpPr>
            <a:spLocks noGrp="1"/>
          </p:cNvSpPr>
          <p:nvPr>
            <p:ph type="sldNum" sz="quarter" idx="12"/>
          </p:nvPr>
        </p:nvSpPr>
        <p:spPr/>
        <p:txBody>
          <a:bodyPr/>
          <a:lstStyle/>
          <a:p>
            <a:fld id="{8FB4CFCD-4F34-4395-A1F2-89D45AD6626F}" type="slidenum">
              <a:rPr lang="ne-NP" smtClean="0"/>
              <a:t>‹#›</a:t>
            </a:fld>
            <a:endParaRPr lang="ne-N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CBA0A3D-251D-48E6-80C6-0901F7C2A268}" type="datetime1">
              <a:rPr lang="en-US" smtClean="0"/>
              <a:t>2/5/2016</a:t>
            </a:fld>
            <a:endParaRPr lang="ne-NP"/>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ne-NP"/>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FB4CFCD-4F34-4395-A1F2-89D45AD6626F}" type="slidenum">
              <a:rPr lang="ne-NP" smtClean="0"/>
              <a:t>‹#›</a:t>
            </a:fld>
            <a:endParaRPr lang="ne-NP"/>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Low-income" TargetMode="External"/><Relationship Id="rId2" Type="http://schemas.openxmlformats.org/officeDocument/2006/relationships/hyperlink" Target="http://en.wikipedia.org/wiki/Subsid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709167" y="1480870"/>
            <a:ext cx="5648623" cy="1455016"/>
          </a:xfrm>
        </p:spPr>
        <p:txBody>
          <a:bodyPr/>
          <a:lstStyle/>
          <a:p>
            <a:r>
              <a:rPr lang="en-US" dirty="0" smtClean="0"/>
              <a:t>Affordable Housing Resources with BCACHA &amp; IFHC</a:t>
            </a:r>
            <a:endParaRPr lang="ne-NP" dirty="0"/>
          </a:p>
        </p:txBody>
      </p:sp>
      <p:sp>
        <p:nvSpPr>
          <p:cNvPr id="3" name="Subtitle 2"/>
          <p:cNvSpPr>
            <a:spLocks noGrp="1"/>
          </p:cNvSpPr>
          <p:nvPr>
            <p:ph type="subTitle" idx="1"/>
          </p:nvPr>
        </p:nvSpPr>
        <p:spPr/>
        <p:txBody>
          <a:bodyPr/>
          <a:lstStyle/>
          <a:p>
            <a:r>
              <a:rPr lang="en-US" dirty="0" smtClean="0"/>
              <a:t>2016</a:t>
            </a:r>
            <a:endParaRPr lang="ne-NP" dirty="0"/>
          </a:p>
        </p:txBody>
      </p:sp>
    </p:spTree>
    <p:extLst>
      <p:ext uri="{BB962C8B-B14F-4D97-AF65-F5344CB8AC3E}">
        <p14:creationId xmlns:p14="http://schemas.microsoft.com/office/powerpoint/2010/main" val="1207189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838200"/>
          </a:xfrm>
        </p:spPr>
        <p:txBody>
          <a:bodyPr/>
          <a:lstStyle/>
          <a:p>
            <a:r>
              <a:rPr lang="en-US" b="1" u="sng" dirty="0" smtClean="0">
                <a:latin typeface="Aharoni" panose="02010803020104030203" pitchFamily="2" charset="-79"/>
                <a:cs typeface="Aharoni" panose="02010803020104030203" pitchFamily="2" charset="-79"/>
              </a:rPr>
              <a:t/>
            </a:r>
            <a:br>
              <a:rPr lang="en-US" b="1" u="sng" dirty="0" smtClean="0">
                <a:latin typeface="Aharoni" panose="02010803020104030203" pitchFamily="2" charset="-79"/>
                <a:cs typeface="Aharoni" panose="02010803020104030203" pitchFamily="2" charset="-79"/>
              </a:rPr>
            </a:br>
            <a:r>
              <a:rPr lang="en-US" b="1" u="sng" dirty="0" smtClean="0">
                <a:latin typeface="Aharoni" panose="02010803020104030203" pitchFamily="2" charset="-79"/>
                <a:cs typeface="Aharoni" panose="02010803020104030203" pitchFamily="2" charset="-79"/>
              </a:rPr>
              <a:t>Boise </a:t>
            </a:r>
            <a:r>
              <a:rPr lang="en-US" b="1" u="sng" dirty="0">
                <a:latin typeface="Aharoni" panose="02010803020104030203" pitchFamily="2" charset="-79"/>
                <a:cs typeface="Aharoni" panose="02010803020104030203" pitchFamily="2" charset="-79"/>
              </a:rPr>
              <a:t>City Ada County Housing </a:t>
            </a:r>
            <a:r>
              <a:rPr lang="en-US" b="1" u="sng" dirty="0" smtClean="0">
                <a:latin typeface="Aharoni" panose="02010803020104030203" pitchFamily="2" charset="-79"/>
                <a:cs typeface="Aharoni" panose="02010803020104030203" pitchFamily="2" charset="-79"/>
              </a:rPr>
              <a:t>Authority</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ne-NP" dirty="0">
              <a:latin typeface="Aharoni" panose="02010803020104030203" pitchFamily="2" charset="-79"/>
            </a:endParaRPr>
          </a:p>
        </p:txBody>
      </p:sp>
      <p:sp>
        <p:nvSpPr>
          <p:cNvPr id="3" name="Content Placeholder 2"/>
          <p:cNvSpPr>
            <a:spLocks noGrp="1"/>
          </p:cNvSpPr>
          <p:nvPr>
            <p:ph idx="1"/>
          </p:nvPr>
        </p:nvSpPr>
        <p:spPr>
          <a:xfrm>
            <a:off x="457200" y="1100628"/>
            <a:ext cx="8229600" cy="3928572"/>
          </a:xfrm>
        </p:spPr>
        <p:txBody>
          <a:bodyPr>
            <a:normAutofit/>
          </a:bodyPr>
          <a:lstStyle/>
          <a:p>
            <a:pPr>
              <a:buFont typeface="Wingdings" panose="05000000000000000000" pitchFamily="2" charset="2"/>
              <a:buChar char="v"/>
            </a:pPr>
            <a:r>
              <a:rPr lang="en-US" sz="2400" dirty="0">
                <a:latin typeface="Calibri Light" panose="020F0302020204030204" pitchFamily="34" charset="0"/>
                <a:cs typeface="Aharoni" panose="02010803020104030203" pitchFamily="2" charset="-79"/>
              </a:rPr>
              <a:t>Section 8 Choice Voucher Program </a:t>
            </a:r>
            <a:r>
              <a:rPr lang="en-US" sz="2400" dirty="0" smtClean="0">
                <a:latin typeface="Calibri Light" panose="020F0302020204030204" pitchFamily="34" charset="0"/>
                <a:cs typeface="Aharoni" panose="02010803020104030203" pitchFamily="2" charset="-79"/>
              </a:rPr>
              <a:t>wait </a:t>
            </a:r>
            <a:r>
              <a:rPr lang="en-US" sz="2400" dirty="0">
                <a:latin typeface="Calibri Light" panose="020F0302020204030204" pitchFamily="34" charset="0"/>
                <a:cs typeface="Aharoni" panose="02010803020104030203" pitchFamily="2" charset="-79"/>
              </a:rPr>
              <a:t>list </a:t>
            </a:r>
            <a:r>
              <a:rPr lang="en-US" sz="2400" dirty="0" smtClean="0">
                <a:latin typeface="Calibri Light" panose="020F0302020204030204" pitchFamily="34" charset="0"/>
                <a:cs typeface="Aharoni" panose="02010803020104030203" pitchFamily="2" charset="-79"/>
              </a:rPr>
              <a:t> update </a:t>
            </a:r>
          </a:p>
          <a:p>
            <a:pPr>
              <a:buFont typeface="Wingdings" panose="05000000000000000000" pitchFamily="2" charset="2"/>
              <a:buChar char="v"/>
            </a:pPr>
            <a:r>
              <a:rPr lang="en-US" sz="2400" u="sng" dirty="0" smtClean="0">
                <a:latin typeface="Calibri Light" panose="020F0302020204030204" pitchFamily="34" charset="0"/>
                <a:cs typeface="Aharoni" panose="02010803020104030203" pitchFamily="2" charset="-79"/>
              </a:rPr>
              <a:t>Other  types of housing </a:t>
            </a:r>
            <a:r>
              <a:rPr lang="en-US" sz="2400" u="sng" dirty="0">
                <a:latin typeface="Calibri Light" panose="020F0302020204030204" pitchFamily="34" charset="0"/>
                <a:cs typeface="Aharoni" panose="02010803020104030203" pitchFamily="2" charset="-79"/>
              </a:rPr>
              <a:t>complexes</a:t>
            </a:r>
            <a:r>
              <a:rPr lang="en-US" sz="2400" dirty="0">
                <a:latin typeface="Calibri Light" panose="020F0302020204030204" pitchFamily="34" charset="0"/>
                <a:cs typeface="Aharoni" panose="02010803020104030203" pitchFamily="2" charset="-79"/>
              </a:rPr>
              <a:t>:</a:t>
            </a:r>
          </a:p>
          <a:p>
            <a:pPr>
              <a:buFont typeface="Wingdings" panose="05000000000000000000" pitchFamily="2" charset="2"/>
              <a:buChar char="v"/>
            </a:pPr>
            <a:r>
              <a:rPr lang="en-US" sz="2400" dirty="0">
                <a:latin typeface="Calibri Light" panose="020F0302020204030204" pitchFamily="34" charset="0"/>
                <a:cs typeface="Aharoni" panose="02010803020104030203" pitchFamily="2" charset="-79"/>
              </a:rPr>
              <a:t>Public Housing is housing administered by federal, state and local agencies to provide </a:t>
            </a:r>
            <a:r>
              <a:rPr lang="en-US" sz="2400" dirty="0">
                <a:latin typeface="Calibri Light" panose="020F0302020204030204" pitchFamily="34" charset="0"/>
                <a:cs typeface="Aharoni" panose="02010803020104030203" pitchFamily="2" charset="-79"/>
                <a:hlinkClick r:id="rId2" tooltip="Subsidy"/>
              </a:rPr>
              <a:t>subsidized</a:t>
            </a:r>
            <a:r>
              <a:rPr lang="en-US" sz="2400" dirty="0">
                <a:latin typeface="Calibri Light" panose="020F0302020204030204" pitchFamily="34" charset="0"/>
                <a:cs typeface="Aharoni" panose="02010803020104030203" pitchFamily="2" charset="-79"/>
              </a:rPr>
              <a:t> assistance for </a:t>
            </a:r>
            <a:r>
              <a:rPr lang="en-US" sz="2400" dirty="0">
                <a:latin typeface="Calibri Light" panose="020F0302020204030204" pitchFamily="34" charset="0"/>
                <a:cs typeface="Aharoni" panose="02010803020104030203" pitchFamily="2" charset="-79"/>
                <a:hlinkClick r:id="rId3" tooltip="Low-income"/>
              </a:rPr>
              <a:t>low-income</a:t>
            </a:r>
            <a:r>
              <a:rPr lang="en-US" sz="2400" dirty="0">
                <a:latin typeface="Calibri Light" panose="020F0302020204030204" pitchFamily="34" charset="0"/>
                <a:cs typeface="Aharoni" panose="02010803020104030203" pitchFamily="2" charset="-79"/>
              </a:rPr>
              <a:t> households.</a:t>
            </a:r>
          </a:p>
          <a:p>
            <a:pPr>
              <a:buFont typeface="Wingdings" panose="05000000000000000000" pitchFamily="2" charset="2"/>
              <a:buChar char="v"/>
            </a:pPr>
            <a:r>
              <a:rPr lang="en-US" sz="2400" dirty="0">
                <a:latin typeface="Calibri Light" panose="020F0302020204030204" pitchFamily="34" charset="0"/>
                <a:cs typeface="Aharoni" panose="02010803020104030203" pitchFamily="2" charset="-79"/>
              </a:rPr>
              <a:t>Section 8 New Construction (Housing Complex)</a:t>
            </a:r>
          </a:p>
          <a:p>
            <a:pPr>
              <a:buFont typeface="Wingdings" panose="05000000000000000000" pitchFamily="2" charset="2"/>
              <a:buChar char="v"/>
            </a:pPr>
            <a:endParaRPr lang="ne-NP" dirty="0">
              <a:latin typeface="Aharoni" panose="02010803020104030203" pitchFamily="2" charset="-79"/>
            </a:endParaRPr>
          </a:p>
        </p:txBody>
      </p:sp>
      <p:sp>
        <p:nvSpPr>
          <p:cNvPr id="4" name="Date Placeholder 3"/>
          <p:cNvSpPr>
            <a:spLocks noGrp="1"/>
          </p:cNvSpPr>
          <p:nvPr>
            <p:ph type="dt" sz="half" idx="10"/>
          </p:nvPr>
        </p:nvSpPr>
        <p:spPr/>
        <p:txBody>
          <a:bodyPr/>
          <a:lstStyle/>
          <a:p>
            <a:fld id="{445E8C8C-E512-4752-83D7-D4509276176B}" type="datetime1">
              <a:rPr lang="en-US" smtClean="0"/>
              <a:t>2/5/2016</a:t>
            </a:fld>
            <a:endParaRPr lang="ne-NP"/>
          </a:p>
        </p:txBody>
      </p:sp>
      <p:sp>
        <p:nvSpPr>
          <p:cNvPr id="6" name="Slide Number Placeholder 5"/>
          <p:cNvSpPr>
            <a:spLocks noGrp="1"/>
          </p:cNvSpPr>
          <p:nvPr>
            <p:ph type="sldNum" sz="quarter" idx="12"/>
          </p:nvPr>
        </p:nvSpPr>
        <p:spPr/>
        <p:txBody>
          <a:bodyPr/>
          <a:lstStyle/>
          <a:p>
            <a:fld id="{8FB4CFCD-4F34-4395-A1F2-89D45AD6626F}" type="slidenum">
              <a:rPr lang="ne-NP" smtClean="0"/>
              <a:t>2</a:t>
            </a:fld>
            <a:endParaRPr lang="ne-NP"/>
          </a:p>
        </p:txBody>
      </p:sp>
    </p:spTree>
    <p:extLst>
      <p:ext uri="{BB962C8B-B14F-4D97-AF65-F5344CB8AC3E}">
        <p14:creationId xmlns:p14="http://schemas.microsoft.com/office/powerpoint/2010/main" val="4203422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05800" cy="624840"/>
          </a:xfrm>
        </p:spPr>
        <p:txBody>
          <a:bodyPr/>
          <a:lstStyle/>
          <a:p>
            <a:r>
              <a:rPr lang="en-US" b="1" u="sng" dirty="0">
                <a:latin typeface="Aharoni" panose="02010803020104030203" pitchFamily="2" charset="-79"/>
                <a:cs typeface="Aharoni" panose="02010803020104030203" pitchFamily="2" charset="-79"/>
              </a:rPr>
              <a:t>Boise City Ada County Housing Authority</a:t>
            </a:r>
            <a:endParaRPr lang="ne-NP" dirty="0"/>
          </a:p>
        </p:txBody>
      </p:sp>
      <p:sp>
        <p:nvSpPr>
          <p:cNvPr id="3" name="Content Placeholder 2"/>
          <p:cNvSpPr>
            <a:spLocks noGrp="1"/>
          </p:cNvSpPr>
          <p:nvPr>
            <p:ph idx="1"/>
          </p:nvPr>
        </p:nvSpPr>
        <p:spPr>
          <a:xfrm>
            <a:off x="822960" y="1143000"/>
            <a:ext cx="7520940" cy="3962400"/>
          </a:xfrm>
        </p:spPr>
        <p:txBody>
          <a:bodyPr>
            <a:normAutofit/>
          </a:bodyPr>
          <a:lstStyle/>
          <a:p>
            <a:pPr>
              <a:buFont typeface="Wingdings" panose="05000000000000000000" pitchFamily="2" charset="2"/>
              <a:buChar char="v"/>
            </a:pPr>
            <a:r>
              <a:rPr lang="en-US" sz="2200" u="sng" dirty="0">
                <a:latin typeface="Calibri Light" panose="020F0302020204030204" pitchFamily="34" charset="0"/>
                <a:cs typeface="Aharoni" panose="02010803020104030203" pitchFamily="2" charset="-79"/>
              </a:rPr>
              <a:t>Other housing vouchers/programs</a:t>
            </a:r>
            <a:r>
              <a:rPr lang="en-US" sz="2200" u="sng" dirty="0" smtClean="0">
                <a:latin typeface="Calibri Light" panose="020F0302020204030204" pitchFamily="34" charset="0"/>
                <a:cs typeface="Aharoni" panose="02010803020104030203" pitchFamily="2" charset="-79"/>
              </a:rPr>
              <a:t>:</a:t>
            </a:r>
          </a:p>
          <a:p>
            <a:pPr marL="0" indent="0"/>
            <a:endParaRPr lang="en-US" u="sng" dirty="0">
              <a:latin typeface="Calibri Light" panose="020F0302020204030204" pitchFamily="34" charset="0"/>
              <a:cs typeface="Aharoni" panose="02010803020104030203" pitchFamily="2" charset="-79"/>
            </a:endParaRPr>
          </a:p>
          <a:p>
            <a:pPr lvl="2">
              <a:buFont typeface="Wingdings" panose="05000000000000000000" pitchFamily="2" charset="2"/>
              <a:buChar char="v"/>
            </a:pPr>
            <a:r>
              <a:rPr lang="en-US" sz="2200" b="1" dirty="0">
                <a:latin typeface="Calibri Light" panose="020F0302020204030204" pitchFamily="34" charset="0"/>
                <a:cs typeface="Aharoni" panose="02010803020104030203" pitchFamily="2" charset="-79"/>
              </a:rPr>
              <a:t>Shelter Plus Care </a:t>
            </a:r>
            <a:r>
              <a:rPr lang="en-US" sz="2200" b="1" dirty="0" smtClean="0">
                <a:latin typeface="Calibri Light" panose="020F0302020204030204" pitchFamily="34" charset="0"/>
                <a:cs typeface="Aharoni" panose="02010803020104030203" pitchFamily="2" charset="-79"/>
              </a:rPr>
              <a:t>Voucher</a:t>
            </a:r>
          </a:p>
          <a:p>
            <a:pPr marL="237744" lvl="2" indent="0">
              <a:buNone/>
            </a:pPr>
            <a:endParaRPr lang="en-US" b="1" dirty="0">
              <a:latin typeface="Calibri Light" panose="020F0302020204030204" pitchFamily="34" charset="0"/>
              <a:cs typeface="Aharoni" panose="02010803020104030203" pitchFamily="2" charset="-79"/>
            </a:endParaRPr>
          </a:p>
          <a:p>
            <a:pPr lvl="2">
              <a:buFont typeface="Wingdings" panose="05000000000000000000" pitchFamily="2" charset="2"/>
              <a:buChar char="v"/>
            </a:pPr>
            <a:r>
              <a:rPr lang="en-US" sz="2200" b="1" dirty="0">
                <a:latin typeface="Calibri Light" panose="020F0302020204030204" pitchFamily="34" charset="0"/>
                <a:cs typeface="Aharoni" panose="02010803020104030203" pitchFamily="2" charset="-79"/>
              </a:rPr>
              <a:t>CHOIS Vouchers </a:t>
            </a:r>
            <a:endParaRPr lang="en-US" sz="2200" b="1" dirty="0" smtClean="0">
              <a:latin typeface="Calibri Light" panose="020F0302020204030204" pitchFamily="34" charset="0"/>
              <a:cs typeface="Aharoni" panose="02010803020104030203" pitchFamily="2" charset="-79"/>
            </a:endParaRPr>
          </a:p>
          <a:p>
            <a:pPr marL="237744" lvl="2" indent="0">
              <a:buNone/>
            </a:pPr>
            <a:endParaRPr lang="en-US" b="1" dirty="0">
              <a:latin typeface="Calibri Light" panose="020F0302020204030204" pitchFamily="34" charset="0"/>
              <a:cs typeface="Aharoni" panose="02010803020104030203" pitchFamily="2" charset="-79"/>
            </a:endParaRPr>
          </a:p>
          <a:p>
            <a:pPr lvl="2">
              <a:buFont typeface="Wingdings" panose="05000000000000000000" pitchFamily="2" charset="2"/>
              <a:buChar char="v"/>
            </a:pPr>
            <a:r>
              <a:rPr lang="en-US" sz="2200" b="1" dirty="0">
                <a:latin typeface="Calibri Light" panose="020F0302020204030204" pitchFamily="34" charset="0"/>
                <a:cs typeface="Aharoni" panose="02010803020104030203" pitchFamily="2" charset="-79"/>
              </a:rPr>
              <a:t>Homeless </a:t>
            </a:r>
            <a:r>
              <a:rPr lang="en-US" sz="2200" b="1" dirty="0" smtClean="0">
                <a:latin typeface="Calibri Light" panose="020F0302020204030204" pitchFamily="34" charset="0"/>
                <a:cs typeface="Aharoni" panose="02010803020104030203" pitchFamily="2" charset="-79"/>
              </a:rPr>
              <a:t>Vouchers</a:t>
            </a:r>
          </a:p>
          <a:p>
            <a:pPr marL="237744" lvl="2" indent="0">
              <a:buNone/>
            </a:pPr>
            <a:endParaRPr lang="en-US" b="1" dirty="0">
              <a:latin typeface="Calibri Light" panose="020F0302020204030204" pitchFamily="34" charset="0"/>
              <a:cs typeface="Aharoni" panose="02010803020104030203" pitchFamily="2" charset="-79"/>
            </a:endParaRPr>
          </a:p>
          <a:p>
            <a:pPr lvl="2">
              <a:buFont typeface="Wingdings" panose="05000000000000000000" pitchFamily="2" charset="2"/>
              <a:buChar char="v"/>
            </a:pPr>
            <a:r>
              <a:rPr lang="en-US" sz="2200" b="1" dirty="0">
                <a:latin typeface="Calibri Light" panose="020F0302020204030204" pitchFamily="34" charset="0"/>
                <a:cs typeface="Aharoni" panose="02010803020104030203" pitchFamily="2" charset="-79"/>
              </a:rPr>
              <a:t>Vouchers for Victims of Domestic </a:t>
            </a:r>
            <a:r>
              <a:rPr lang="en-US" sz="2200" b="1" dirty="0" smtClean="0">
                <a:latin typeface="Calibri Light" panose="020F0302020204030204" pitchFamily="34" charset="0"/>
                <a:cs typeface="Aharoni" panose="02010803020104030203" pitchFamily="2" charset="-79"/>
              </a:rPr>
              <a:t>Violence</a:t>
            </a:r>
          </a:p>
          <a:p>
            <a:pPr marL="237744" lvl="2" indent="0">
              <a:buNone/>
            </a:pPr>
            <a:endParaRPr lang="en-US" b="1" dirty="0">
              <a:latin typeface="Calibri Light" panose="020F0302020204030204" pitchFamily="34" charset="0"/>
              <a:cs typeface="Aharoni" panose="02010803020104030203" pitchFamily="2" charset="-79"/>
            </a:endParaRPr>
          </a:p>
          <a:p>
            <a:pPr lvl="2">
              <a:buFont typeface="Wingdings" panose="05000000000000000000" pitchFamily="2" charset="2"/>
              <a:buChar char="v"/>
            </a:pPr>
            <a:r>
              <a:rPr lang="en-US" sz="2200" b="1" dirty="0">
                <a:latin typeface="Calibri Light" panose="020F0302020204030204" pitchFamily="34" charset="0"/>
                <a:cs typeface="Aharoni" panose="02010803020104030203" pitchFamily="2" charset="-79"/>
              </a:rPr>
              <a:t>Housing for Persons with AIDS/HIV Vouchers</a:t>
            </a:r>
          </a:p>
          <a:p>
            <a:endParaRPr lang="ne-NP" dirty="0"/>
          </a:p>
        </p:txBody>
      </p:sp>
      <p:sp>
        <p:nvSpPr>
          <p:cNvPr id="4" name="Date Placeholder 3"/>
          <p:cNvSpPr>
            <a:spLocks noGrp="1"/>
          </p:cNvSpPr>
          <p:nvPr>
            <p:ph type="dt" sz="half" idx="10"/>
          </p:nvPr>
        </p:nvSpPr>
        <p:spPr/>
        <p:txBody>
          <a:bodyPr/>
          <a:lstStyle/>
          <a:p>
            <a:fld id="{116724C0-42A2-4633-9570-3A4D8E73EAD3}" type="datetime1">
              <a:rPr lang="en-US" smtClean="0"/>
              <a:t>2/5/2016</a:t>
            </a:fld>
            <a:endParaRPr lang="ne-NP"/>
          </a:p>
        </p:txBody>
      </p:sp>
      <p:sp>
        <p:nvSpPr>
          <p:cNvPr id="5" name="Slide Number Placeholder 4"/>
          <p:cNvSpPr>
            <a:spLocks noGrp="1"/>
          </p:cNvSpPr>
          <p:nvPr>
            <p:ph type="sldNum" sz="quarter" idx="12"/>
          </p:nvPr>
        </p:nvSpPr>
        <p:spPr/>
        <p:txBody>
          <a:bodyPr/>
          <a:lstStyle/>
          <a:p>
            <a:fld id="{8FB4CFCD-4F34-4395-A1F2-89D45AD6626F}" type="slidenum">
              <a:rPr lang="ne-NP" smtClean="0"/>
              <a:t>3</a:t>
            </a:fld>
            <a:endParaRPr lang="ne-NP"/>
          </a:p>
        </p:txBody>
      </p:sp>
    </p:spTree>
    <p:extLst>
      <p:ext uri="{BB962C8B-B14F-4D97-AF65-F5344CB8AC3E}">
        <p14:creationId xmlns:p14="http://schemas.microsoft.com/office/powerpoint/2010/main" val="2574424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65760"/>
            <a:ext cx="8458200" cy="548640"/>
          </a:xfrm>
        </p:spPr>
        <p:txBody>
          <a:bodyPr/>
          <a:lstStyle/>
          <a:p>
            <a:r>
              <a:rPr lang="en-US" b="1" u="sng" dirty="0">
                <a:latin typeface="Aharoni" panose="02010803020104030203" pitchFamily="2" charset="-79"/>
                <a:cs typeface="Aharoni" panose="02010803020104030203" pitchFamily="2" charset="-79"/>
              </a:rPr>
              <a:t>Boise City Ada County Housing Authority</a:t>
            </a:r>
            <a:endParaRPr lang="ne-NP" dirty="0"/>
          </a:p>
        </p:txBody>
      </p:sp>
      <p:sp>
        <p:nvSpPr>
          <p:cNvPr id="3" name="Content Placeholder 2"/>
          <p:cNvSpPr>
            <a:spLocks noGrp="1"/>
          </p:cNvSpPr>
          <p:nvPr>
            <p:ph idx="1"/>
          </p:nvPr>
        </p:nvSpPr>
        <p:spPr>
          <a:xfrm>
            <a:off x="822960" y="1100628"/>
            <a:ext cx="7520940" cy="3928572"/>
          </a:xfrm>
        </p:spPr>
        <p:txBody>
          <a:bodyPr/>
          <a:lstStyle/>
          <a:p>
            <a:pPr lvl="2">
              <a:buFont typeface="Wingdings" panose="05000000000000000000" pitchFamily="2" charset="2"/>
              <a:buChar char="v"/>
            </a:pPr>
            <a:r>
              <a:rPr lang="en-US" sz="2400" b="1" dirty="0">
                <a:latin typeface="Calibri Light" panose="020F0302020204030204" pitchFamily="34" charset="0"/>
                <a:cs typeface="Aharoni" panose="02010803020104030203" pitchFamily="2" charset="-79"/>
              </a:rPr>
              <a:t>Family Self-Sufficiency Program</a:t>
            </a:r>
          </a:p>
          <a:p>
            <a:pPr marL="0" lvl="1" indent="0">
              <a:buNone/>
            </a:pPr>
            <a:endParaRPr lang="en-US" sz="2400" b="1" dirty="0">
              <a:latin typeface="Calibri Light" panose="020F0302020204030204" pitchFamily="34" charset="0"/>
              <a:cs typeface="Aharoni" panose="02010803020104030203" pitchFamily="2" charset="-79"/>
            </a:endParaRPr>
          </a:p>
          <a:p>
            <a:pPr lvl="3">
              <a:buFont typeface="Wingdings" panose="05000000000000000000" pitchFamily="2" charset="2"/>
              <a:buChar char="v"/>
            </a:pPr>
            <a:r>
              <a:rPr lang="en-US" sz="2400" b="1" dirty="0">
                <a:latin typeface="Calibri Light" panose="020F0302020204030204" pitchFamily="34" charset="0"/>
                <a:cs typeface="Aharoni" panose="02010803020104030203" pitchFamily="2" charset="-79"/>
              </a:rPr>
              <a:t>Families must have a Section 8 Housing Choice Voucher to enroll in the program. The money stays in the account and earns interest until the family finishes the program. If the family successfully completes the program, they get to keep the money. They can use the money to make a down payment on a house, buy a car, pay for college, or for any other purpose.</a:t>
            </a:r>
          </a:p>
          <a:p>
            <a:endParaRPr lang="ne-NP" dirty="0"/>
          </a:p>
        </p:txBody>
      </p:sp>
      <p:sp>
        <p:nvSpPr>
          <p:cNvPr id="4" name="Date Placeholder 3"/>
          <p:cNvSpPr>
            <a:spLocks noGrp="1"/>
          </p:cNvSpPr>
          <p:nvPr>
            <p:ph type="dt" sz="half" idx="10"/>
          </p:nvPr>
        </p:nvSpPr>
        <p:spPr/>
        <p:txBody>
          <a:bodyPr/>
          <a:lstStyle/>
          <a:p>
            <a:fld id="{116724C0-42A2-4633-9570-3A4D8E73EAD3}" type="datetime1">
              <a:rPr lang="en-US" smtClean="0"/>
              <a:t>2/5/2016</a:t>
            </a:fld>
            <a:endParaRPr lang="ne-NP"/>
          </a:p>
        </p:txBody>
      </p:sp>
      <p:sp>
        <p:nvSpPr>
          <p:cNvPr id="5" name="Slide Number Placeholder 4"/>
          <p:cNvSpPr>
            <a:spLocks noGrp="1"/>
          </p:cNvSpPr>
          <p:nvPr>
            <p:ph type="sldNum" sz="quarter" idx="12"/>
          </p:nvPr>
        </p:nvSpPr>
        <p:spPr/>
        <p:txBody>
          <a:bodyPr/>
          <a:lstStyle/>
          <a:p>
            <a:fld id="{8FB4CFCD-4F34-4395-A1F2-89D45AD6626F}" type="slidenum">
              <a:rPr lang="ne-NP" smtClean="0"/>
              <a:t>4</a:t>
            </a:fld>
            <a:endParaRPr lang="ne-NP"/>
          </a:p>
        </p:txBody>
      </p:sp>
    </p:spTree>
    <p:extLst>
      <p:ext uri="{BB962C8B-B14F-4D97-AF65-F5344CB8AC3E}">
        <p14:creationId xmlns:p14="http://schemas.microsoft.com/office/powerpoint/2010/main" val="3817978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latin typeface="Aharoni" panose="02010803020104030203" pitchFamily="2" charset="-79"/>
                <a:cs typeface="Aharoni" panose="02010803020104030203" pitchFamily="2" charset="-79"/>
              </a:rPr>
              <a:t>Nampa Housing Authority</a:t>
            </a:r>
            <a:r>
              <a:rPr lang="en-US" dirty="0">
                <a:latin typeface="Aharoni" panose="02010803020104030203" pitchFamily="2" charset="-79"/>
                <a:cs typeface="Aharoni" panose="02010803020104030203" pitchFamily="2" charset="-79"/>
              </a:rPr>
              <a:t> </a:t>
            </a:r>
            <a:endParaRPr lang="ne-NP" dirty="0">
              <a:latin typeface="Aharoni" panose="02010803020104030203" pitchFamily="2" charset="-79"/>
            </a:endParaRPr>
          </a:p>
        </p:txBody>
      </p:sp>
      <p:sp>
        <p:nvSpPr>
          <p:cNvPr id="3" name="Content Placeholder 2"/>
          <p:cNvSpPr>
            <a:spLocks noGrp="1"/>
          </p:cNvSpPr>
          <p:nvPr>
            <p:ph idx="1"/>
          </p:nvPr>
        </p:nvSpPr>
        <p:spPr/>
        <p:txBody>
          <a:bodyPr/>
          <a:lstStyle/>
          <a:p>
            <a:endParaRPr lang="en-US" sz="2400" dirty="0" smtClean="0">
              <a:latin typeface="Aharoni" panose="02010803020104030203" pitchFamily="2" charset="-79"/>
              <a:cs typeface="Aharoni" panose="02010803020104030203" pitchFamily="2" charset="-79"/>
            </a:endParaRPr>
          </a:p>
          <a:p>
            <a:r>
              <a:rPr lang="en-US" sz="2400" dirty="0" smtClean="0">
                <a:latin typeface="Aharoni" panose="02010803020104030203" pitchFamily="2" charset="-79"/>
                <a:cs typeface="Aharoni" panose="02010803020104030203" pitchFamily="2" charset="-79"/>
              </a:rPr>
              <a:t>Affordable </a:t>
            </a:r>
            <a:r>
              <a:rPr lang="en-US" sz="2400" dirty="0">
                <a:latin typeface="Aharoni" panose="02010803020104030203" pitchFamily="2" charset="-79"/>
                <a:cs typeface="Aharoni" panose="02010803020104030203" pitchFamily="2" charset="-79"/>
              </a:rPr>
              <a:t>housing located on</a:t>
            </a:r>
            <a:r>
              <a:rPr lang="en-US" sz="3200" dirty="0">
                <a:latin typeface="Aharoni" panose="02010803020104030203" pitchFamily="2" charset="-79"/>
                <a:cs typeface="Aharoni" panose="02010803020104030203" pitchFamily="2" charset="-79"/>
              </a:rPr>
              <a:t> 9 </a:t>
            </a:r>
            <a:r>
              <a:rPr lang="en-US" sz="2400" dirty="0">
                <a:latin typeface="Aharoni" panose="02010803020104030203" pitchFamily="2" charset="-79"/>
                <a:cs typeface="Aharoni" panose="02010803020104030203" pitchFamily="2" charset="-79"/>
              </a:rPr>
              <a:t>scattered sites </a:t>
            </a:r>
            <a:r>
              <a:rPr lang="en-US" sz="2400" dirty="0" smtClean="0">
                <a:latin typeface="Aharoni" panose="02010803020104030203" pitchFamily="2" charset="-79"/>
                <a:cs typeface="Aharoni" panose="02010803020104030203" pitchFamily="2" charset="-79"/>
              </a:rPr>
              <a:t>in</a:t>
            </a:r>
          </a:p>
          <a:p>
            <a:r>
              <a:rPr lang="en-US" sz="2400" dirty="0" smtClean="0">
                <a:latin typeface="Aharoni" panose="02010803020104030203" pitchFamily="2" charset="-79"/>
                <a:cs typeface="Aharoni" panose="02010803020104030203" pitchFamily="2" charset="-79"/>
              </a:rPr>
              <a:t>Nampa</a:t>
            </a:r>
            <a:r>
              <a:rPr lang="en-US" sz="2400" dirty="0">
                <a:latin typeface="Aharoni" panose="02010803020104030203" pitchFamily="2" charset="-79"/>
                <a:cs typeface="Aharoni" panose="02010803020104030203" pitchFamily="2" charset="-79"/>
              </a:rPr>
              <a:t>, Idaho, are </a:t>
            </a:r>
            <a:r>
              <a:rPr lang="en-US" sz="3200" dirty="0">
                <a:latin typeface="Aharoni" panose="02010803020104030203" pitchFamily="2" charset="-79"/>
                <a:cs typeface="Aharoni" panose="02010803020104030203" pitchFamily="2" charset="-79"/>
              </a:rPr>
              <a:t>142 </a:t>
            </a:r>
            <a:r>
              <a:rPr lang="en-US" sz="2400" dirty="0">
                <a:latin typeface="Aharoni" panose="02010803020104030203" pitchFamily="2" charset="-79"/>
                <a:cs typeface="Aharoni" panose="02010803020104030203" pitchFamily="2" charset="-79"/>
              </a:rPr>
              <a:t>units owned and </a:t>
            </a:r>
            <a:r>
              <a:rPr lang="en-US" sz="2400" dirty="0" smtClean="0">
                <a:latin typeface="Aharoni" panose="02010803020104030203" pitchFamily="2" charset="-79"/>
                <a:cs typeface="Aharoni" panose="02010803020104030203" pitchFamily="2" charset="-79"/>
              </a:rPr>
              <a:t>operated</a:t>
            </a:r>
          </a:p>
          <a:p>
            <a:r>
              <a:rPr lang="en-US" sz="2400" dirty="0" smtClean="0">
                <a:latin typeface="Aharoni" panose="02010803020104030203" pitchFamily="2" charset="-79"/>
                <a:cs typeface="Aharoni" panose="02010803020104030203" pitchFamily="2" charset="-79"/>
              </a:rPr>
              <a:t>by </a:t>
            </a:r>
            <a:r>
              <a:rPr lang="en-US" sz="2400" dirty="0">
                <a:latin typeface="Aharoni" panose="02010803020104030203" pitchFamily="2" charset="-79"/>
                <a:cs typeface="Aharoni" panose="02010803020104030203" pitchFamily="2" charset="-79"/>
              </a:rPr>
              <a:t>Nampa Housing Authority. These units </a:t>
            </a:r>
            <a:r>
              <a:rPr lang="en-US" sz="2400" dirty="0" smtClean="0">
                <a:latin typeface="Aharoni" panose="02010803020104030203" pitchFamily="2" charset="-79"/>
                <a:cs typeface="Aharoni" panose="02010803020104030203" pitchFamily="2" charset="-79"/>
              </a:rPr>
              <a:t>are</a:t>
            </a:r>
          </a:p>
          <a:p>
            <a:r>
              <a:rPr lang="en-US" sz="2400" dirty="0" smtClean="0">
                <a:latin typeface="Aharoni" panose="02010803020104030203" pitchFamily="2" charset="-79"/>
                <a:cs typeface="Aharoni" panose="02010803020104030203" pitchFamily="2" charset="-79"/>
              </a:rPr>
              <a:t>leased </a:t>
            </a:r>
            <a:r>
              <a:rPr lang="en-US" sz="2400" dirty="0">
                <a:latin typeface="Aharoni" panose="02010803020104030203" pitchFamily="2" charset="-79"/>
                <a:cs typeface="Aharoni" panose="02010803020104030203" pitchFamily="2" charset="-79"/>
              </a:rPr>
              <a:t>to low-income families, seniors, </a:t>
            </a:r>
            <a:r>
              <a:rPr lang="en-US" sz="2400" dirty="0" smtClean="0">
                <a:latin typeface="Aharoni" panose="02010803020104030203" pitchFamily="2" charset="-79"/>
                <a:cs typeface="Aharoni" panose="02010803020104030203" pitchFamily="2" charset="-79"/>
              </a:rPr>
              <a:t>and</a:t>
            </a:r>
          </a:p>
          <a:p>
            <a:r>
              <a:rPr lang="en-US" sz="2400" dirty="0">
                <a:latin typeface="Aharoni" panose="02010803020104030203" pitchFamily="2" charset="-79"/>
                <a:cs typeface="Aharoni" panose="02010803020104030203" pitchFamily="2" charset="-79"/>
              </a:rPr>
              <a:t>a</a:t>
            </a:r>
            <a:r>
              <a:rPr lang="en-US" sz="2400" dirty="0" smtClean="0">
                <a:latin typeface="Aharoni" panose="02010803020104030203" pitchFamily="2" charset="-79"/>
                <a:cs typeface="Aharoni" panose="02010803020104030203" pitchFamily="2" charset="-79"/>
              </a:rPr>
              <a:t>pplicants with disabilities who</a:t>
            </a:r>
            <a:r>
              <a:rPr lang="en-US" sz="2400" dirty="0">
                <a:latin typeface="Aharoni" panose="02010803020104030203" pitchFamily="2" charset="-79"/>
                <a:cs typeface="Aharoni" panose="02010803020104030203" pitchFamily="2" charset="-79"/>
              </a:rPr>
              <a:t> pre-qualify </a:t>
            </a:r>
            <a:r>
              <a:rPr lang="en-US" sz="2400" dirty="0" smtClean="0">
                <a:latin typeface="Aharoni" panose="02010803020104030203" pitchFamily="2" charset="-79"/>
                <a:cs typeface="Aharoni" panose="02010803020104030203" pitchFamily="2" charset="-79"/>
              </a:rPr>
              <a:t>for</a:t>
            </a:r>
          </a:p>
          <a:p>
            <a:r>
              <a:rPr lang="en-US" sz="2400" dirty="0" smtClean="0">
                <a:latin typeface="Aharoni" panose="02010803020104030203" pitchFamily="2" charset="-79"/>
                <a:cs typeface="Aharoni" panose="02010803020104030203" pitchFamily="2" charset="-79"/>
              </a:rPr>
              <a:t>housing</a:t>
            </a:r>
            <a:r>
              <a:rPr lang="en-US" sz="2400" dirty="0">
                <a:latin typeface="Aharoni" panose="02010803020104030203" pitchFamily="2" charset="-79"/>
                <a:cs typeface="Aharoni" panose="02010803020104030203" pitchFamily="2" charset="-79"/>
              </a:rPr>
              <a:t>.</a:t>
            </a:r>
          </a:p>
          <a:p>
            <a:endParaRPr lang="ne-NP" dirty="0"/>
          </a:p>
        </p:txBody>
      </p:sp>
      <p:sp>
        <p:nvSpPr>
          <p:cNvPr id="4" name="Date Placeholder 3"/>
          <p:cNvSpPr>
            <a:spLocks noGrp="1"/>
          </p:cNvSpPr>
          <p:nvPr>
            <p:ph type="dt" sz="half" idx="10"/>
          </p:nvPr>
        </p:nvSpPr>
        <p:spPr/>
        <p:txBody>
          <a:bodyPr/>
          <a:lstStyle/>
          <a:p>
            <a:fld id="{116724C0-42A2-4633-9570-3A4D8E73EAD3}" type="datetime1">
              <a:rPr lang="en-US" smtClean="0"/>
              <a:t>2/5/2016</a:t>
            </a:fld>
            <a:endParaRPr lang="ne-NP"/>
          </a:p>
        </p:txBody>
      </p:sp>
      <p:sp>
        <p:nvSpPr>
          <p:cNvPr id="5" name="Slide Number Placeholder 4"/>
          <p:cNvSpPr>
            <a:spLocks noGrp="1"/>
          </p:cNvSpPr>
          <p:nvPr>
            <p:ph type="sldNum" sz="quarter" idx="12"/>
          </p:nvPr>
        </p:nvSpPr>
        <p:spPr/>
        <p:txBody>
          <a:bodyPr/>
          <a:lstStyle/>
          <a:p>
            <a:fld id="{8FB4CFCD-4F34-4395-A1F2-89D45AD6626F}" type="slidenum">
              <a:rPr lang="ne-NP" smtClean="0"/>
              <a:t>5</a:t>
            </a:fld>
            <a:endParaRPr lang="ne-NP"/>
          </a:p>
        </p:txBody>
      </p:sp>
    </p:spTree>
    <p:extLst>
      <p:ext uri="{BB962C8B-B14F-4D97-AF65-F5344CB8AC3E}">
        <p14:creationId xmlns:p14="http://schemas.microsoft.com/office/powerpoint/2010/main" val="3140073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28600"/>
            <a:ext cx="7520940" cy="685800"/>
          </a:xfrm>
        </p:spPr>
        <p:txBody>
          <a:bodyPr/>
          <a:lstStyle/>
          <a:p>
            <a:r>
              <a:rPr lang="en-US" b="1" u="sng" dirty="0" smtClean="0"/>
              <a:t/>
            </a:r>
            <a:br>
              <a:rPr lang="en-US" b="1" u="sng" dirty="0" smtClean="0"/>
            </a:br>
            <a:r>
              <a:rPr lang="en-US" b="1" u="sng" dirty="0" smtClean="0">
                <a:latin typeface="Aharoni" panose="02010803020104030203" pitchFamily="2" charset="-79"/>
                <a:cs typeface="Aharoni" panose="02010803020104030203" pitchFamily="2" charset="-79"/>
              </a:rPr>
              <a:t>Caldwell </a:t>
            </a:r>
            <a:r>
              <a:rPr lang="en-US" b="1" u="sng" dirty="0">
                <a:latin typeface="Aharoni" panose="02010803020104030203" pitchFamily="2" charset="-79"/>
                <a:cs typeface="Aharoni" panose="02010803020104030203" pitchFamily="2" charset="-79"/>
              </a:rPr>
              <a:t>Housing Authority</a:t>
            </a:r>
            <a:r>
              <a:rPr lang="en-US" dirty="0"/>
              <a:t/>
            </a:r>
            <a:br>
              <a:rPr lang="en-US" dirty="0"/>
            </a:br>
            <a:endParaRPr lang="ne-NP" dirty="0"/>
          </a:p>
        </p:txBody>
      </p:sp>
      <p:sp>
        <p:nvSpPr>
          <p:cNvPr id="3" name="Content Placeholder 2"/>
          <p:cNvSpPr>
            <a:spLocks noGrp="1"/>
          </p:cNvSpPr>
          <p:nvPr>
            <p:ph idx="1"/>
          </p:nvPr>
        </p:nvSpPr>
        <p:spPr>
          <a:xfrm>
            <a:off x="822960" y="1524000"/>
            <a:ext cx="7520940" cy="3352800"/>
          </a:xfrm>
        </p:spPr>
        <p:txBody>
          <a:bodyPr/>
          <a:lstStyle/>
          <a:p>
            <a:r>
              <a:rPr lang="en-US" sz="2800" dirty="0">
                <a:latin typeface="Aharoni" panose="02010803020104030203" pitchFamily="2" charset="-79"/>
                <a:cs typeface="Aharoni" panose="02010803020104030203" pitchFamily="2" charset="-79"/>
              </a:rPr>
              <a:t>The Caldwell Housing Authority </a:t>
            </a:r>
            <a:r>
              <a:rPr lang="en-US" sz="2800" dirty="0" smtClean="0">
                <a:latin typeface="Aharoni" panose="02010803020104030203" pitchFamily="2" charset="-79"/>
                <a:cs typeface="Aharoni" panose="02010803020104030203" pitchFamily="2" charset="-79"/>
              </a:rPr>
              <a:t>provides</a:t>
            </a:r>
          </a:p>
          <a:p>
            <a:r>
              <a:rPr lang="en-US" sz="2800" dirty="0" smtClean="0">
                <a:latin typeface="Aharoni" panose="02010803020104030203" pitchFamily="2" charset="-79"/>
                <a:cs typeface="Aharoni" panose="02010803020104030203" pitchFamily="2" charset="-79"/>
              </a:rPr>
              <a:t>rental </a:t>
            </a:r>
            <a:r>
              <a:rPr lang="en-US" sz="2800" dirty="0">
                <a:latin typeface="Aharoni" panose="02010803020104030203" pitchFamily="2" charset="-79"/>
                <a:cs typeface="Aharoni" panose="02010803020104030203" pitchFamily="2" charset="-79"/>
              </a:rPr>
              <a:t>housing to eligible </a:t>
            </a:r>
            <a:r>
              <a:rPr lang="en-US" sz="2800" i="1" u="sng" dirty="0">
                <a:latin typeface="Aharoni" panose="02010803020104030203" pitchFamily="2" charset="-79"/>
                <a:cs typeface="Aharoni" panose="02010803020104030203" pitchFamily="2" charset="-79"/>
              </a:rPr>
              <a:t>farm </a:t>
            </a:r>
            <a:r>
              <a:rPr lang="en-US" sz="2800" i="1" u="sng" dirty="0" smtClean="0">
                <a:latin typeface="Aharoni" panose="02010803020104030203" pitchFamily="2" charset="-79"/>
                <a:cs typeface="Aharoni" panose="02010803020104030203" pitchFamily="2" charset="-79"/>
              </a:rPr>
              <a:t>labor</a:t>
            </a:r>
            <a:endParaRPr lang="en-US" sz="2800" dirty="0">
              <a:latin typeface="Aharoni" panose="02010803020104030203" pitchFamily="2" charset="-79"/>
              <a:cs typeface="Aharoni" panose="02010803020104030203" pitchFamily="2" charset="-79"/>
            </a:endParaRPr>
          </a:p>
          <a:p>
            <a:r>
              <a:rPr lang="en-US" sz="2800" dirty="0" smtClean="0">
                <a:latin typeface="Aharoni" panose="02010803020104030203" pitchFamily="2" charset="-79"/>
                <a:cs typeface="Aharoni" panose="02010803020104030203" pitchFamily="2" charset="-79"/>
              </a:rPr>
              <a:t>families (priority</a:t>
            </a:r>
            <a:r>
              <a:rPr lang="en-US" sz="2800" dirty="0">
                <a:latin typeface="Aharoni" panose="02010803020104030203" pitchFamily="2" charset="-79"/>
                <a:cs typeface="Aharoni" panose="02010803020104030203" pitchFamily="2" charset="-79"/>
              </a:rPr>
              <a:t>) and to </a:t>
            </a:r>
            <a:r>
              <a:rPr lang="en-US" sz="2800" i="1" u="sng" dirty="0">
                <a:latin typeface="Aharoni" panose="02010803020104030203" pitchFamily="2" charset="-79"/>
                <a:cs typeface="Aharoni" panose="02010803020104030203" pitchFamily="2" charset="-79"/>
              </a:rPr>
              <a:t>non-farm</a:t>
            </a:r>
            <a:r>
              <a:rPr lang="en-US" sz="2800" dirty="0">
                <a:latin typeface="Aharoni" panose="02010803020104030203" pitchFamily="2" charset="-79"/>
                <a:cs typeface="Aharoni" panose="02010803020104030203" pitchFamily="2" charset="-79"/>
              </a:rPr>
              <a:t> </a:t>
            </a:r>
            <a:r>
              <a:rPr lang="en-US" sz="2800" dirty="0" smtClean="0">
                <a:latin typeface="Aharoni" panose="02010803020104030203" pitchFamily="2" charset="-79"/>
                <a:cs typeface="Aharoni" panose="02010803020104030203" pitchFamily="2" charset="-79"/>
              </a:rPr>
              <a:t>families</a:t>
            </a:r>
          </a:p>
          <a:p>
            <a:r>
              <a:rPr lang="en-US" sz="2800" dirty="0" smtClean="0">
                <a:latin typeface="Aharoni" panose="02010803020104030203" pitchFamily="2" charset="-79"/>
                <a:cs typeface="Aharoni" panose="02010803020104030203" pitchFamily="2" charset="-79"/>
              </a:rPr>
              <a:t>or </a:t>
            </a:r>
            <a:r>
              <a:rPr lang="en-US" sz="2800" dirty="0">
                <a:latin typeface="Aharoni" panose="02010803020104030203" pitchFamily="2" charset="-79"/>
                <a:cs typeface="Aharoni" panose="02010803020104030203" pitchFamily="2" charset="-79"/>
              </a:rPr>
              <a:t>individuals with limited income.</a:t>
            </a:r>
          </a:p>
          <a:p>
            <a:endParaRPr lang="ne-NP" dirty="0"/>
          </a:p>
        </p:txBody>
      </p:sp>
      <p:sp>
        <p:nvSpPr>
          <p:cNvPr id="4" name="Date Placeholder 3"/>
          <p:cNvSpPr>
            <a:spLocks noGrp="1"/>
          </p:cNvSpPr>
          <p:nvPr>
            <p:ph type="dt" sz="half" idx="10"/>
          </p:nvPr>
        </p:nvSpPr>
        <p:spPr/>
        <p:txBody>
          <a:bodyPr/>
          <a:lstStyle/>
          <a:p>
            <a:fld id="{116724C0-42A2-4633-9570-3A4D8E73EAD3}" type="datetime1">
              <a:rPr lang="en-US" smtClean="0"/>
              <a:t>2/5/2016</a:t>
            </a:fld>
            <a:endParaRPr lang="ne-NP"/>
          </a:p>
        </p:txBody>
      </p:sp>
      <p:sp>
        <p:nvSpPr>
          <p:cNvPr id="5" name="Slide Number Placeholder 4"/>
          <p:cNvSpPr>
            <a:spLocks noGrp="1"/>
          </p:cNvSpPr>
          <p:nvPr>
            <p:ph type="sldNum" sz="quarter" idx="12"/>
          </p:nvPr>
        </p:nvSpPr>
        <p:spPr/>
        <p:txBody>
          <a:bodyPr/>
          <a:lstStyle/>
          <a:p>
            <a:fld id="{8FB4CFCD-4F34-4395-A1F2-89D45AD6626F}" type="slidenum">
              <a:rPr lang="ne-NP" smtClean="0"/>
              <a:t>6</a:t>
            </a:fld>
            <a:endParaRPr lang="ne-NP"/>
          </a:p>
        </p:txBody>
      </p:sp>
    </p:spTree>
    <p:extLst>
      <p:ext uri="{BB962C8B-B14F-4D97-AF65-F5344CB8AC3E}">
        <p14:creationId xmlns:p14="http://schemas.microsoft.com/office/powerpoint/2010/main" val="3706701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05800" cy="685800"/>
          </a:xfrm>
        </p:spPr>
        <p:txBody>
          <a:bodyPr/>
          <a:lstStyle/>
          <a:p>
            <a:r>
              <a:rPr lang="en-US" b="1" u="sng" dirty="0" smtClean="0"/>
              <a:t/>
            </a:r>
            <a:br>
              <a:rPr lang="en-US" b="1" u="sng" dirty="0" smtClean="0"/>
            </a:br>
            <a:r>
              <a:rPr lang="en-US" sz="2600" b="1" u="sng" dirty="0" smtClean="0">
                <a:latin typeface="Aharoni" panose="02010803020104030203" pitchFamily="2" charset="-79"/>
                <a:cs typeface="Aharoni" panose="02010803020104030203" pitchFamily="2" charset="-79"/>
              </a:rPr>
              <a:t>Southwestern </a:t>
            </a:r>
            <a:r>
              <a:rPr lang="en-US" sz="2600" b="1" u="sng" dirty="0">
                <a:latin typeface="Aharoni" panose="02010803020104030203" pitchFamily="2" charset="-79"/>
                <a:cs typeface="Aharoni" panose="02010803020104030203" pitchFamily="2" charset="-79"/>
              </a:rPr>
              <a:t>Idaho Housing Cooperative</a:t>
            </a:r>
            <a:r>
              <a:rPr lang="en-US" dirty="0"/>
              <a:t/>
            </a:r>
            <a:br>
              <a:rPr lang="en-US" dirty="0"/>
            </a:br>
            <a:endParaRPr lang="ne-NP" dirty="0"/>
          </a:p>
        </p:txBody>
      </p:sp>
      <p:sp>
        <p:nvSpPr>
          <p:cNvPr id="3" name="Content Placeholder 2"/>
          <p:cNvSpPr>
            <a:spLocks noGrp="1"/>
          </p:cNvSpPr>
          <p:nvPr>
            <p:ph idx="1"/>
          </p:nvPr>
        </p:nvSpPr>
        <p:spPr>
          <a:xfrm>
            <a:off x="533400" y="990600"/>
            <a:ext cx="7848600" cy="3962400"/>
          </a:xfrm>
        </p:spPr>
        <p:txBody>
          <a:bodyPr>
            <a:normAutofit/>
          </a:bodyPr>
          <a:lstStyle/>
          <a:p>
            <a:pPr>
              <a:buFont typeface="Wingdings" panose="05000000000000000000" pitchFamily="2" charset="2"/>
              <a:buChar char="v"/>
            </a:pPr>
            <a:r>
              <a:rPr lang="en-US" sz="2400" dirty="0">
                <a:latin typeface="Aharoni" panose="02010803020104030203" pitchFamily="2" charset="-79"/>
                <a:cs typeface="Aharoni" panose="02010803020104030203" pitchFamily="2" charset="-79"/>
              </a:rPr>
              <a:t>Section </a:t>
            </a:r>
            <a:r>
              <a:rPr lang="en-US" sz="3200" dirty="0">
                <a:latin typeface="Aharoni" panose="02010803020104030203" pitchFamily="2" charset="-79"/>
                <a:cs typeface="Aharoni" panose="02010803020104030203" pitchFamily="2" charset="-79"/>
              </a:rPr>
              <a:t>8 </a:t>
            </a:r>
            <a:r>
              <a:rPr lang="en-US" sz="2400" dirty="0">
                <a:latin typeface="Aharoni" panose="02010803020104030203" pitchFamily="2" charset="-79"/>
                <a:cs typeface="Aharoni" panose="02010803020104030203" pitchFamily="2" charset="-79"/>
              </a:rPr>
              <a:t>Housing Choice Voucher Program</a:t>
            </a:r>
          </a:p>
          <a:p>
            <a:pPr>
              <a:buFont typeface="Wingdings" panose="05000000000000000000" pitchFamily="2" charset="2"/>
              <a:buChar char="v"/>
            </a:pPr>
            <a:r>
              <a:rPr lang="en-US" sz="2400" dirty="0">
                <a:latin typeface="Aharoni" panose="02010803020104030203" pitchFamily="2" charset="-79"/>
                <a:cs typeface="Aharoni" panose="02010803020104030203" pitchFamily="2" charset="-79"/>
              </a:rPr>
              <a:t>Southwestern Idaho Cooperative Housing Authority (SICHA) administers the Section 8 Housing Choice Voucher rental assistance program for Adams, Boise, Canyon, Elmore, Gem, Owyhee, Payette, Washington and Valley counties in Southwest Idaho.</a:t>
            </a:r>
          </a:p>
          <a:p>
            <a:pPr>
              <a:buFont typeface="Wingdings" panose="05000000000000000000" pitchFamily="2" charset="2"/>
              <a:buChar char="v"/>
            </a:pPr>
            <a:r>
              <a:rPr lang="en-US" sz="2400" dirty="0">
                <a:latin typeface="Aharoni" panose="02010803020104030203" pitchFamily="2" charset="-79"/>
                <a:cs typeface="Aharoni" panose="02010803020104030203" pitchFamily="2" charset="-79"/>
              </a:rPr>
              <a:t>Voucher Home Ownership</a:t>
            </a:r>
          </a:p>
          <a:p>
            <a:pPr>
              <a:buFont typeface="Wingdings" panose="05000000000000000000" pitchFamily="2" charset="2"/>
              <a:buChar char="v"/>
            </a:pPr>
            <a:r>
              <a:rPr lang="en-US" sz="2400" dirty="0">
                <a:latin typeface="Aharoni" panose="02010803020104030203" pitchFamily="2" charset="-79"/>
                <a:cs typeface="Aharoni" panose="02010803020104030203" pitchFamily="2" charset="-79"/>
              </a:rPr>
              <a:t>Family Self-Sufficiency Program</a:t>
            </a:r>
          </a:p>
          <a:p>
            <a:endParaRPr lang="ne-NP" dirty="0"/>
          </a:p>
        </p:txBody>
      </p:sp>
      <p:sp>
        <p:nvSpPr>
          <p:cNvPr id="4" name="Date Placeholder 3"/>
          <p:cNvSpPr>
            <a:spLocks noGrp="1"/>
          </p:cNvSpPr>
          <p:nvPr>
            <p:ph type="dt" sz="half" idx="10"/>
          </p:nvPr>
        </p:nvSpPr>
        <p:spPr/>
        <p:txBody>
          <a:bodyPr/>
          <a:lstStyle/>
          <a:p>
            <a:fld id="{116724C0-42A2-4633-9570-3A4D8E73EAD3}" type="datetime1">
              <a:rPr lang="en-US" smtClean="0"/>
              <a:t>2/5/2016</a:t>
            </a:fld>
            <a:endParaRPr lang="ne-NP"/>
          </a:p>
        </p:txBody>
      </p:sp>
      <p:sp>
        <p:nvSpPr>
          <p:cNvPr id="5" name="Slide Number Placeholder 4"/>
          <p:cNvSpPr>
            <a:spLocks noGrp="1"/>
          </p:cNvSpPr>
          <p:nvPr>
            <p:ph type="sldNum" sz="quarter" idx="12"/>
          </p:nvPr>
        </p:nvSpPr>
        <p:spPr/>
        <p:txBody>
          <a:bodyPr/>
          <a:lstStyle/>
          <a:p>
            <a:fld id="{8FB4CFCD-4F34-4395-A1F2-89D45AD6626F}" type="slidenum">
              <a:rPr lang="ne-NP" smtClean="0"/>
              <a:t>7</a:t>
            </a:fld>
            <a:endParaRPr lang="ne-NP"/>
          </a:p>
        </p:txBody>
      </p:sp>
    </p:spTree>
    <p:extLst>
      <p:ext uri="{BB962C8B-B14F-4D97-AF65-F5344CB8AC3E}">
        <p14:creationId xmlns:p14="http://schemas.microsoft.com/office/powerpoint/2010/main" val="2037534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760"/>
            <a:ext cx="7886700" cy="548640"/>
          </a:xfrm>
        </p:spPr>
        <p:txBody>
          <a:bodyPr/>
          <a:lstStyle/>
          <a:p>
            <a:r>
              <a:rPr lang="en-US" dirty="0" smtClean="0">
                <a:latin typeface="Aharoni" panose="02010803020104030203" pitchFamily="2" charset="-79"/>
                <a:cs typeface="Aharoni" panose="02010803020104030203" pitchFamily="2" charset="-79"/>
              </a:rPr>
              <a:t>Other Affordable Housing </a:t>
            </a:r>
            <a:endParaRPr lang="ne-NP" dirty="0">
              <a:latin typeface="Aharoni" panose="02010803020104030203" pitchFamily="2" charset="-79"/>
            </a:endParaRPr>
          </a:p>
        </p:txBody>
      </p:sp>
      <p:sp>
        <p:nvSpPr>
          <p:cNvPr id="3" name="Content Placeholder 2"/>
          <p:cNvSpPr>
            <a:spLocks noGrp="1"/>
          </p:cNvSpPr>
          <p:nvPr>
            <p:ph idx="1"/>
          </p:nvPr>
        </p:nvSpPr>
        <p:spPr>
          <a:xfrm>
            <a:off x="533400" y="1100628"/>
            <a:ext cx="8229600" cy="3852372"/>
          </a:xfrm>
        </p:spPr>
        <p:txBody>
          <a:bodyPr>
            <a:normAutofit/>
          </a:bodyPr>
          <a:lstStyle/>
          <a:p>
            <a:r>
              <a:rPr lang="en-US" sz="2400" dirty="0">
                <a:latin typeface="Aharoni" panose="02010803020104030203" pitchFamily="2" charset="-79"/>
                <a:cs typeface="Aharoni" panose="02010803020104030203" pitchFamily="2" charset="-79"/>
              </a:rPr>
              <a:t>Rural Development Housing</a:t>
            </a:r>
          </a:p>
          <a:p>
            <a:r>
              <a:rPr lang="en-US" sz="2400" dirty="0">
                <a:latin typeface="Aharoni" panose="02010803020104030203" pitchFamily="2" charset="-79"/>
                <a:cs typeface="Aharoni" panose="02010803020104030203" pitchFamily="2" charset="-79"/>
              </a:rPr>
              <a:t>Section </a:t>
            </a:r>
            <a:r>
              <a:rPr lang="en-US" sz="2800" dirty="0">
                <a:latin typeface="Aharoni" panose="02010803020104030203" pitchFamily="2" charset="-79"/>
                <a:cs typeface="Aharoni" panose="02010803020104030203" pitchFamily="2" charset="-79"/>
              </a:rPr>
              <a:t>8</a:t>
            </a:r>
            <a:r>
              <a:rPr lang="en-US" sz="2400" dirty="0">
                <a:latin typeface="Aharoni" panose="02010803020104030203" pitchFamily="2" charset="-79"/>
                <a:cs typeface="Aharoni" panose="02010803020104030203" pitchFamily="2" charset="-79"/>
              </a:rPr>
              <a:t> </a:t>
            </a:r>
            <a:r>
              <a:rPr lang="en-US" sz="2400" dirty="0" smtClean="0">
                <a:latin typeface="Aharoni" panose="02010803020104030203" pitchFamily="2" charset="-79"/>
                <a:cs typeface="Aharoni" panose="02010803020104030203" pitchFamily="2" charset="-79"/>
              </a:rPr>
              <a:t>Project </a:t>
            </a:r>
            <a:r>
              <a:rPr lang="en-US" sz="2400" dirty="0">
                <a:latin typeface="Aharoni" panose="02010803020104030203" pitchFamily="2" charset="-79"/>
                <a:cs typeface="Aharoni" panose="02010803020104030203" pitchFamily="2" charset="-79"/>
              </a:rPr>
              <a:t>Based Housing </a:t>
            </a:r>
            <a:endParaRPr lang="en-US" sz="2400" dirty="0" smtClean="0">
              <a:latin typeface="Aharoni" panose="02010803020104030203" pitchFamily="2" charset="-79"/>
              <a:cs typeface="Aharoni" panose="02010803020104030203" pitchFamily="2" charset="-79"/>
            </a:endParaRPr>
          </a:p>
          <a:p>
            <a:r>
              <a:rPr lang="en-US" sz="2400" dirty="0">
                <a:latin typeface="Aharoni" panose="02010803020104030203" pitchFamily="2" charset="-79"/>
                <a:cs typeface="Aharoni" panose="02010803020104030203" pitchFamily="2" charset="-79"/>
              </a:rPr>
              <a:t>Section </a:t>
            </a:r>
            <a:r>
              <a:rPr lang="en-US" sz="2800" dirty="0">
                <a:latin typeface="Aharoni" panose="02010803020104030203" pitchFamily="2" charset="-79"/>
                <a:cs typeface="Aharoni" panose="02010803020104030203" pitchFamily="2" charset="-79"/>
              </a:rPr>
              <a:t>42</a:t>
            </a:r>
            <a:r>
              <a:rPr lang="en-US" sz="2400" dirty="0">
                <a:latin typeface="Aharoni" panose="02010803020104030203" pitchFamily="2" charset="-79"/>
                <a:cs typeface="Aharoni" panose="02010803020104030203" pitchFamily="2" charset="-79"/>
              </a:rPr>
              <a:t> Housing</a:t>
            </a:r>
          </a:p>
          <a:p>
            <a:r>
              <a:rPr lang="en-US" sz="2400" u="sng" dirty="0">
                <a:latin typeface="Aharoni" panose="02010803020104030203" pitchFamily="2" charset="-79"/>
                <a:cs typeface="Aharoni" panose="02010803020104030203" pitchFamily="2" charset="-79"/>
              </a:rPr>
              <a:t>Homebuyer Resources:</a:t>
            </a:r>
          </a:p>
          <a:p>
            <a:r>
              <a:rPr lang="en-US" sz="2400" dirty="0" smtClean="0">
                <a:latin typeface="Aharoni" panose="02010803020104030203" pitchFamily="2" charset="-79"/>
                <a:cs typeface="Aharoni" panose="02010803020104030203" pitchFamily="2" charset="-79"/>
              </a:rPr>
              <a:t>	Talk to a HUD-Approved Counselor</a:t>
            </a:r>
          </a:p>
          <a:p>
            <a:r>
              <a:rPr lang="en-US" sz="2400" dirty="0" smtClean="0">
                <a:latin typeface="Aharoni" panose="02010803020104030203" pitchFamily="2" charset="-79"/>
                <a:cs typeface="Aharoni" panose="02010803020104030203" pitchFamily="2" charset="-79"/>
              </a:rPr>
              <a:t>	Individual </a:t>
            </a:r>
            <a:r>
              <a:rPr lang="en-US" sz="2400" dirty="0">
                <a:latin typeface="Aharoni" panose="02010803020104030203" pitchFamily="2" charset="-79"/>
                <a:cs typeface="Aharoni" panose="02010803020104030203" pitchFamily="2" charset="-79"/>
              </a:rPr>
              <a:t>Development Account (IDA</a:t>
            </a:r>
            <a:r>
              <a:rPr lang="en-US" sz="2400" dirty="0" smtClean="0">
                <a:latin typeface="Aharoni" panose="02010803020104030203" pitchFamily="2" charset="-79"/>
                <a:cs typeface="Aharoni" panose="02010803020104030203" pitchFamily="2" charset="-79"/>
              </a:rPr>
              <a:t>)</a:t>
            </a:r>
          </a:p>
          <a:p>
            <a:r>
              <a:rPr lang="en-US" sz="2400" dirty="0" smtClean="0">
                <a:latin typeface="Aharoni" panose="02010803020104030203" pitchFamily="2" charset="-79"/>
                <a:cs typeface="Aharoni" panose="02010803020104030203" pitchFamily="2" charset="-79"/>
              </a:rPr>
              <a:t>	Homebuyer </a:t>
            </a:r>
            <a:r>
              <a:rPr lang="en-US" sz="2400" dirty="0">
                <a:latin typeface="Aharoni" panose="02010803020104030203" pitchFamily="2" charset="-79"/>
                <a:cs typeface="Aharoni" panose="02010803020104030203" pitchFamily="2" charset="-79"/>
              </a:rPr>
              <a:t>Education Classes </a:t>
            </a:r>
            <a:endParaRPr lang="en-US" sz="2400" dirty="0" smtClean="0">
              <a:latin typeface="Aharoni" panose="02010803020104030203" pitchFamily="2" charset="-79"/>
              <a:cs typeface="Aharoni" panose="02010803020104030203" pitchFamily="2" charset="-79"/>
            </a:endParaRPr>
          </a:p>
          <a:p>
            <a:r>
              <a:rPr lang="en-US" sz="2400" dirty="0" smtClean="0">
                <a:latin typeface="Aharoni" panose="02010803020104030203" pitchFamily="2" charset="-79"/>
                <a:cs typeface="Aharoni" panose="02010803020104030203" pitchFamily="2" charset="-79"/>
              </a:rPr>
              <a:t>	Habitat </a:t>
            </a:r>
            <a:r>
              <a:rPr lang="en-US" sz="2400" dirty="0">
                <a:latin typeface="Aharoni" panose="02010803020104030203" pitchFamily="2" charset="-79"/>
                <a:cs typeface="Aharoni" panose="02010803020104030203" pitchFamily="2" charset="-79"/>
              </a:rPr>
              <a:t>for Humanity</a:t>
            </a:r>
          </a:p>
          <a:p>
            <a:endParaRPr lang="ne-NP" dirty="0"/>
          </a:p>
        </p:txBody>
      </p:sp>
      <p:sp>
        <p:nvSpPr>
          <p:cNvPr id="4" name="Date Placeholder 3"/>
          <p:cNvSpPr>
            <a:spLocks noGrp="1"/>
          </p:cNvSpPr>
          <p:nvPr>
            <p:ph type="dt" sz="half" idx="10"/>
          </p:nvPr>
        </p:nvSpPr>
        <p:spPr/>
        <p:txBody>
          <a:bodyPr/>
          <a:lstStyle/>
          <a:p>
            <a:fld id="{116724C0-42A2-4633-9570-3A4D8E73EAD3}" type="datetime1">
              <a:rPr lang="en-US" smtClean="0"/>
              <a:t>2/5/2016</a:t>
            </a:fld>
            <a:endParaRPr lang="ne-NP"/>
          </a:p>
        </p:txBody>
      </p:sp>
      <p:sp>
        <p:nvSpPr>
          <p:cNvPr id="5" name="Slide Number Placeholder 4"/>
          <p:cNvSpPr>
            <a:spLocks noGrp="1"/>
          </p:cNvSpPr>
          <p:nvPr>
            <p:ph type="sldNum" sz="quarter" idx="12"/>
          </p:nvPr>
        </p:nvSpPr>
        <p:spPr/>
        <p:txBody>
          <a:bodyPr/>
          <a:lstStyle/>
          <a:p>
            <a:fld id="{8FB4CFCD-4F34-4395-A1F2-89D45AD6626F}" type="slidenum">
              <a:rPr lang="ne-NP" smtClean="0"/>
              <a:t>8</a:t>
            </a:fld>
            <a:endParaRPr lang="ne-NP"/>
          </a:p>
        </p:txBody>
      </p:sp>
    </p:spTree>
    <p:extLst>
      <p:ext uri="{BB962C8B-B14F-4D97-AF65-F5344CB8AC3E}">
        <p14:creationId xmlns:p14="http://schemas.microsoft.com/office/powerpoint/2010/main" val="3715564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1158240"/>
          </a:xfrm>
        </p:spPr>
        <p:txBody>
          <a:bodyPr/>
          <a:lstStyle/>
          <a:p>
            <a:pPr algn="ctr"/>
            <a:r>
              <a:rPr lang="en-US" sz="4000" dirty="0" smtClean="0">
                <a:latin typeface="Aharoni" panose="02010803020104030203" pitchFamily="2" charset="-79"/>
                <a:cs typeface="Aharoni" panose="02010803020104030203" pitchFamily="2" charset="-79"/>
              </a:rPr>
              <a:t>Questions</a:t>
            </a:r>
            <a:r>
              <a:rPr lang="en-US" sz="5400" dirty="0" smtClean="0">
                <a:latin typeface="Aharoni" panose="02010803020104030203" pitchFamily="2" charset="-79"/>
                <a:cs typeface="Aharoni" panose="02010803020104030203" pitchFamily="2" charset="-79"/>
              </a:rPr>
              <a:t>?</a:t>
            </a:r>
            <a:endParaRPr lang="ne-NP" sz="5400" dirty="0">
              <a:latin typeface="Aharoni" panose="02010803020104030203" pitchFamily="2" charset="-79"/>
            </a:endParaRPr>
          </a:p>
        </p:txBody>
      </p:sp>
      <p:sp>
        <p:nvSpPr>
          <p:cNvPr id="3" name="Date Placeholder 2"/>
          <p:cNvSpPr>
            <a:spLocks noGrp="1"/>
          </p:cNvSpPr>
          <p:nvPr>
            <p:ph type="dt" sz="half" idx="10"/>
          </p:nvPr>
        </p:nvSpPr>
        <p:spPr/>
        <p:txBody>
          <a:bodyPr/>
          <a:lstStyle/>
          <a:p>
            <a:fld id="{ABC36839-2F67-40B8-A362-C6414F46D341}" type="datetime1">
              <a:rPr lang="en-US" smtClean="0"/>
              <a:t>2/5/2016</a:t>
            </a:fld>
            <a:endParaRPr lang="ne-NP"/>
          </a:p>
        </p:txBody>
      </p:sp>
      <p:sp>
        <p:nvSpPr>
          <p:cNvPr id="4" name="Slide Number Placeholder 3"/>
          <p:cNvSpPr>
            <a:spLocks noGrp="1"/>
          </p:cNvSpPr>
          <p:nvPr>
            <p:ph type="sldNum" sz="quarter" idx="12"/>
          </p:nvPr>
        </p:nvSpPr>
        <p:spPr/>
        <p:txBody>
          <a:bodyPr/>
          <a:lstStyle/>
          <a:p>
            <a:fld id="{8FB4CFCD-4F34-4395-A1F2-89D45AD6626F}" type="slidenum">
              <a:rPr lang="ne-NP" smtClean="0"/>
              <a:t>9</a:t>
            </a:fld>
            <a:endParaRPr lang="ne-NP"/>
          </a:p>
        </p:txBody>
      </p:sp>
      <p:sp>
        <p:nvSpPr>
          <p:cNvPr id="5" name="TextBox 4"/>
          <p:cNvSpPr txBox="1"/>
          <p:nvPr/>
        </p:nvSpPr>
        <p:spPr>
          <a:xfrm>
            <a:off x="1371600" y="5486400"/>
            <a:ext cx="6477000" cy="707886"/>
          </a:xfrm>
          <a:prstGeom prst="rect">
            <a:avLst/>
          </a:prstGeom>
          <a:noFill/>
        </p:spPr>
        <p:txBody>
          <a:bodyPr wrap="square" rtlCol="0">
            <a:spAutoFit/>
          </a:bodyPr>
          <a:lstStyle/>
          <a:p>
            <a:r>
              <a:rPr lang="en-US" sz="1000" dirty="0"/>
              <a:t>Intermountain Fair Housing is distributing this publication, supported by funding under a grant with the U.S. Department of Housing &amp; Urban Development. The substance &amp; finding of the work are dedicated to the public. The author &amp; publisher are solely responsible for the accuracy of the statements &amp; interpretations contained in this publication. Such interpretations do not necessarily reflect the views of the Federal government.</a:t>
            </a:r>
            <a:r>
              <a:rPr lang="en-US" sz="1000" b="1" dirty="0"/>
              <a:t> </a:t>
            </a:r>
            <a:endParaRPr lang="en-US" sz="1000" dirty="0"/>
          </a:p>
        </p:txBody>
      </p:sp>
    </p:spTree>
    <p:extLst>
      <p:ext uri="{BB962C8B-B14F-4D97-AF65-F5344CB8AC3E}">
        <p14:creationId xmlns:p14="http://schemas.microsoft.com/office/powerpoint/2010/main" val="174129747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67</TotalTime>
  <Words>370</Words>
  <Application>Microsoft Office PowerPoint</Application>
  <PresentationFormat>On-screen Show (4:3)</PresentationFormat>
  <Paragraphs>68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Angles</vt:lpstr>
      <vt:lpstr>Affordable Housing Resources with BCACHA &amp; IFHC</vt:lpstr>
      <vt:lpstr> Boise City Ada County Housing Authority </vt:lpstr>
      <vt:lpstr>Boise City Ada County Housing Authority</vt:lpstr>
      <vt:lpstr>Boise City Ada County Housing Authority</vt:lpstr>
      <vt:lpstr>Nampa Housing Authority </vt:lpstr>
      <vt:lpstr> Caldwell Housing Authority </vt:lpstr>
      <vt:lpstr> Southwestern Idaho Housing Cooperative </vt:lpstr>
      <vt:lpstr>Other Affordable Housing </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Affordable Housing Resources</dc:title>
  <dc:creator>Zoe</dc:creator>
  <cp:lastModifiedBy>Zoe</cp:lastModifiedBy>
  <cp:revision>5</cp:revision>
  <dcterms:created xsi:type="dcterms:W3CDTF">2016-02-05T19:02:26Z</dcterms:created>
  <dcterms:modified xsi:type="dcterms:W3CDTF">2016-02-05T20:10:05Z</dcterms:modified>
</cp:coreProperties>
</file>