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handoutMasterIdLst>
    <p:handoutMasterId r:id="rId25"/>
  </p:handoutMasterIdLst>
  <p:sldIdLst>
    <p:sldId id="271" r:id="rId4"/>
    <p:sldId id="278" r:id="rId5"/>
    <p:sldId id="265" r:id="rId6"/>
    <p:sldId id="267" r:id="rId7"/>
    <p:sldId id="269" r:id="rId8"/>
    <p:sldId id="273" r:id="rId9"/>
    <p:sldId id="274" r:id="rId10"/>
    <p:sldId id="275" r:id="rId11"/>
    <p:sldId id="261" r:id="rId12"/>
    <p:sldId id="280" r:id="rId13"/>
    <p:sldId id="276" r:id="rId14"/>
    <p:sldId id="279" r:id="rId15"/>
    <p:sldId id="259" r:id="rId16"/>
    <p:sldId id="263" r:id="rId17"/>
    <p:sldId id="264" r:id="rId18"/>
    <p:sldId id="266" r:id="rId19"/>
    <p:sldId id="260" r:id="rId20"/>
    <p:sldId id="277" r:id="rId21"/>
    <p:sldId id="262" r:id="rId22"/>
    <p:sldId id="28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nh\Desktop\Factsheet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nh\Desktop\Factsheet%20grap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65729313502501E-2"/>
          <c:y val="3.9745852453229792E-2"/>
          <c:w val="0.94471797845159389"/>
          <c:h val="0.81639881940049275"/>
        </c:manualLayout>
      </c:layout>
      <c:barChart>
        <c:barDir val="col"/>
        <c:grouping val="clustered"/>
        <c:varyColors val="0"/>
        <c:ser>
          <c:idx val="0"/>
          <c:order val="0"/>
          <c:tx>
            <c:v>Submissions</c:v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Sheet1!$H$4:$H$7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Sheet1!$I$4:$I$7</c:f>
              <c:numCache>
                <c:formatCode>_(* #,##0_);_(* \(#,##0\);_(* "-"??_);_(@_)</c:formatCode>
                <c:ptCount val="4"/>
                <c:pt idx="0">
                  <c:v>74835</c:v>
                </c:pt>
                <c:pt idx="1">
                  <c:v>93226</c:v>
                </c:pt>
                <c:pt idx="2">
                  <c:v>103890</c:v>
                </c:pt>
                <c:pt idx="3">
                  <c:v>115468</c:v>
                </c:pt>
              </c:numCache>
            </c:numRef>
          </c:val>
        </c:ser>
        <c:ser>
          <c:idx val="1"/>
          <c:order val="1"/>
          <c:tx>
            <c:v>Departures</c:v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Sheet1!$H$4:$H$7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Sheet1!$J$4:$J$7</c:f>
              <c:numCache>
                <c:formatCode>_(* #,##0_);_(* \(#,##0\);_(* "-"??_);_(@_)</c:formatCode>
                <c:ptCount val="4"/>
                <c:pt idx="0">
                  <c:v>69252</c:v>
                </c:pt>
                <c:pt idx="1">
                  <c:v>71411</c:v>
                </c:pt>
                <c:pt idx="2">
                  <c:v>73330</c:v>
                </c:pt>
                <c:pt idx="3">
                  <c:v>75997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"/>
        <c:axId val="233039672"/>
        <c:axId val="233040064"/>
      </c:barChart>
      <c:catAx>
        <c:axId val="23303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40064"/>
        <c:crosses val="autoZero"/>
        <c:auto val="1"/>
        <c:lblAlgn val="ctr"/>
        <c:lblOffset val="100"/>
        <c:noMultiLvlLbl val="0"/>
      </c:catAx>
      <c:valAx>
        <c:axId val="23304006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3303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66476465521091"/>
          <c:y val="0.93091151401411754"/>
          <c:w val="0.43124262159240501"/>
          <c:h val="5.34375460120897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43695238209046"/>
          <c:y val="0.87598054507296796"/>
          <c:w val="9.240348543589981E-2"/>
          <c:h val="9.010563777761324E-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Resettlement </a:t>
            </a:r>
            <a:r>
              <a:rPr lang="en-US" dirty="0" smtClean="0"/>
              <a:t>Submissions = 115,500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 Resettlement Submissions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Middle East</c:v>
                </c:pt>
                <c:pt idx="3">
                  <c:v>Europe</c:v>
                </c:pt>
                <c:pt idx="4">
                  <c:v>Americas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38.700000000000003</c:v>
                </c:pt>
                <c:pt idx="1">
                  <c:v>21.3</c:v>
                </c:pt>
                <c:pt idx="2">
                  <c:v>35.4</c:v>
                </c:pt>
                <c:pt idx="3">
                  <c:v>18.7</c:v>
                </c:pt>
                <c:pt idx="4">
                  <c:v>1.2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04925887431873E-2"/>
          <c:y val="1.578573838661634E-2"/>
          <c:w val="0.92419507411256807"/>
          <c:h val="0.78562251268785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Submissions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Germany</c:v>
                </c:pt>
                <c:pt idx="2">
                  <c:v>Norway</c:v>
                </c:pt>
                <c:pt idx="3">
                  <c:v>Sweden</c:v>
                </c:pt>
                <c:pt idx="4">
                  <c:v>United States</c:v>
                </c:pt>
                <c:pt idx="5">
                  <c:v>All 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105</c:v>
                </c:pt>
                <c:pt idx="1">
                  <c:v>4253</c:v>
                </c:pt>
                <c:pt idx="2">
                  <c:v>9</c:v>
                </c:pt>
                <c:pt idx="3">
                  <c:v>424</c:v>
                </c:pt>
                <c:pt idx="4">
                  <c:v>107</c:v>
                </c:pt>
                <c:pt idx="5">
                  <c:v>379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Departures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Germany</c:v>
                </c:pt>
                <c:pt idx="2">
                  <c:v>Norway</c:v>
                </c:pt>
                <c:pt idx="3">
                  <c:v>Sweden</c:v>
                </c:pt>
                <c:pt idx="4">
                  <c:v>United States</c:v>
                </c:pt>
                <c:pt idx="5">
                  <c:v>All Others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</c:v>
                </c:pt>
                <c:pt idx="1">
                  <c:v>804</c:v>
                </c:pt>
                <c:pt idx="2">
                  <c:v>2</c:v>
                </c:pt>
                <c:pt idx="3">
                  <c:v>345</c:v>
                </c:pt>
                <c:pt idx="4">
                  <c:v>40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042024"/>
        <c:axId val="233042416"/>
      </c:barChart>
      <c:catAx>
        <c:axId val="23304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42416"/>
        <c:crosses val="autoZero"/>
        <c:auto val="1"/>
        <c:lblAlgn val="ctr"/>
        <c:lblOffset val="100"/>
        <c:noMultiLvlLbl val="0"/>
      </c:catAx>
      <c:valAx>
        <c:axId val="233042416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4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04925887431873E-2"/>
          <c:y val="1.578573838661634E-2"/>
          <c:w val="0.92419507411256807"/>
          <c:h val="0.78562251268785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Submissions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Germany</c:v>
                </c:pt>
                <c:pt idx="2">
                  <c:v>Norway</c:v>
                </c:pt>
                <c:pt idx="3">
                  <c:v>Sweden</c:v>
                </c:pt>
                <c:pt idx="4">
                  <c:v>United States</c:v>
                </c:pt>
                <c:pt idx="5">
                  <c:v>All 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2921</c:v>
                </c:pt>
                <c:pt idx="1">
                  <c:v>6361</c:v>
                </c:pt>
                <c:pt idx="2">
                  <c:v>1202</c:v>
                </c:pt>
                <c:pt idx="3">
                  <c:v>1206</c:v>
                </c:pt>
                <c:pt idx="4">
                  <c:v>10307</c:v>
                </c:pt>
                <c:pt idx="5">
                  <c:v>4434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Departures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Germany</c:v>
                </c:pt>
                <c:pt idx="2">
                  <c:v>Norway</c:v>
                </c:pt>
                <c:pt idx="3">
                  <c:v>Sweden</c:v>
                </c:pt>
                <c:pt idx="4">
                  <c:v>United States</c:v>
                </c:pt>
                <c:pt idx="5">
                  <c:v>All Others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333</c:v>
                </c:pt>
                <c:pt idx="1">
                  <c:v>3987</c:v>
                </c:pt>
                <c:pt idx="2">
                  <c:v>788</c:v>
                </c:pt>
                <c:pt idx="3">
                  <c:v>765</c:v>
                </c:pt>
                <c:pt idx="4">
                  <c:v>266</c:v>
                </c:pt>
                <c:pt idx="5">
                  <c:v>2099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514824"/>
        <c:axId val="234515216"/>
      </c:barChart>
      <c:catAx>
        <c:axId val="23451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515216"/>
        <c:crosses val="autoZero"/>
        <c:auto val="1"/>
        <c:lblAlgn val="ctr"/>
        <c:lblOffset val="100"/>
        <c:noMultiLvlLbl val="0"/>
      </c:catAx>
      <c:valAx>
        <c:axId val="234515216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51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04925887431873E-2"/>
          <c:y val="1.578573838661634E-2"/>
          <c:w val="0.92419507411256807"/>
          <c:h val="0.78562251268785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Submissions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Germany</c:v>
                </c:pt>
                <c:pt idx="2">
                  <c:v>Norway</c:v>
                </c:pt>
                <c:pt idx="3">
                  <c:v>Sweden</c:v>
                </c:pt>
                <c:pt idx="4">
                  <c:v>United States</c:v>
                </c:pt>
                <c:pt idx="5">
                  <c:v>All 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3384</c:v>
                </c:pt>
                <c:pt idx="1">
                  <c:v>6783</c:v>
                </c:pt>
                <c:pt idx="2">
                  <c:v>4621</c:v>
                </c:pt>
                <c:pt idx="3">
                  <c:v>1916</c:v>
                </c:pt>
                <c:pt idx="4">
                  <c:v>26622</c:v>
                </c:pt>
                <c:pt idx="5">
                  <c:v>18601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Departures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Germany</c:v>
                </c:pt>
                <c:pt idx="2">
                  <c:v>Norway</c:v>
                </c:pt>
                <c:pt idx="3">
                  <c:v>Sweden</c:v>
                </c:pt>
                <c:pt idx="4">
                  <c:v>United States</c:v>
                </c:pt>
                <c:pt idx="5">
                  <c:v>All Others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707</c:v>
                </c:pt>
                <c:pt idx="1">
                  <c:v>5614</c:v>
                </c:pt>
                <c:pt idx="2">
                  <c:v>2354</c:v>
                </c:pt>
                <c:pt idx="3">
                  <c:v>1311</c:v>
                </c:pt>
                <c:pt idx="4">
                  <c:v>1977</c:v>
                </c:pt>
                <c:pt idx="5">
                  <c:v>5866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516000"/>
        <c:axId val="234516392"/>
      </c:barChart>
      <c:catAx>
        <c:axId val="23451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516392"/>
        <c:crosses val="autoZero"/>
        <c:auto val="1"/>
        <c:lblAlgn val="ctr"/>
        <c:lblOffset val="100"/>
        <c:noMultiLvlLbl val="0"/>
      </c:catAx>
      <c:valAx>
        <c:axId val="23451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51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04925887431873E-2"/>
          <c:y val="1.578573838661634E-2"/>
          <c:w val="0.92419507411256807"/>
          <c:h val="0.78562251268785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Submissions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Germany</c:v>
                </c:pt>
                <c:pt idx="2">
                  <c:v>Norway</c:v>
                </c:pt>
                <c:pt idx="3">
                  <c:v>Sweden</c:v>
                </c:pt>
                <c:pt idx="4">
                  <c:v>United States</c:v>
                </c:pt>
                <c:pt idx="5">
                  <c:v>All 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15500</c:v>
                </c:pt>
                <c:pt idx="1">
                  <c:v>6783</c:v>
                </c:pt>
                <c:pt idx="2">
                  <c:v>4621</c:v>
                </c:pt>
                <c:pt idx="3">
                  <c:v>1916</c:v>
                </c:pt>
                <c:pt idx="4">
                  <c:v>26622</c:v>
                </c:pt>
                <c:pt idx="5">
                  <c:v>18601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Departures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Germany</c:v>
                </c:pt>
                <c:pt idx="2">
                  <c:v>Norway</c:v>
                </c:pt>
                <c:pt idx="3">
                  <c:v>Sweden</c:v>
                </c:pt>
                <c:pt idx="4">
                  <c:v>United States</c:v>
                </c:pt>
                <c:pt idx="5">
                  <c:v>All Others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9600</c:v>
                </c:pt>
                <c:pt idx="1">
                  <c:v>5614</c:v>
                </c:pt>
                <c:pt idx="2">
                  <c:v>2354</c:v>
                </c:pt>
                <c:pt idx="3">
                  <c:v>1311</c:v>
                </c:pt>
                <c:pt idx="4">
                  <c:v>1977</c:v>
                </c:pt>
                <c:pt idx="5">
                  <c:v>5866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517176"/>
        <c:axId val="234517568"/>
      </c:barChart>
      <c:catAx>
        <c:axId val="23451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517568"/>
        <c:crosses val="autoZero"/>
        <c:auto val="1"/>
        <c:lblAlgn val="ctr"/>
        <c:lblOffset val="100"/>
        <c:noMultiLvlLbl val="0"/>
      </c:catAx>
      <c:valAx>
        <c:axId val="23451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517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76900462613626E-2"/>
          <c:y val="0.20659553178896797"/>
          <c:w val="0.84732152230971125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Sheet7!$B$4:$B$7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Sheet7!$C$4:$C$7</c:f>
              <c:numCache>
                <c:formatCode>_(* #,##0_);_(* \(#,##0\);_(* "-"??_);_(@_)</c:formatCode>
                <c:ptCount val="4"/>
                <c:pt idx="0">
                  <c:v>6475</c:v>
                </c:pt>
                <c:pt idx="1">
                  <c:v>11857</c:v>
                </c:pt>
                <c:pt idx="2">
                  <c:v>18828</c:v>
                </c:pt>
                <c:pt idx="3">
                  <c:v>20441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4518352"/>
        <c:axId val="235025920"/>
      </c:barChart>
      <c:catAx>
        <c:axId val="23451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25920"/>
        <c:crosses val="autoZero"/>
        <c:auto val="1"/>
        <c:lblAlgn val="ctr"/>
        <c:lblOffset val="100"/>
        <c:noMultiLvlLbl val="0"/>
      </c:catAx>
      <c:valAx>
        <c:axId val="23502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51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F5A2-6898-4016-A63D-BDD19A39C9A3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A33C6-5EE5-46E5-B1C6-92C4A7E9F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8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2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942B-229D-4ED1-B277-0403D09FA001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49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649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548B-9D0E-4D63-A9FF-AFFA34CE0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7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hcr.org/pages/49e5a9e56.html" TargetMode="External"/><Relationship Id="rId3" Type="http://schemas.openxmlformats.org/officeDocument/2006/relationships/hyperlink" Target="http://www.unhcr.org/pages/49c3646cc8.html" TargetMode="External"/><Relationship Id="rId7" Type="http://schemas.openxmlformats.org/officeDocument/2006/relationships/hyperlink" Target="http://www.unhcr.org/pages/49c3646c10a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unhcr.org/pages/49c3646cf8.html" TargetMode="External"/><Relationship Id="rId5" Type="http://schemas.openxmlformats.org/officeDocument/2006/relationships/hyperlink" Target="http://www.unhcr.org/pages/49c3646cd4.html" TargetMode="External"/><Relationship Id="rId4" Type="http://schemas.openxmlformats.org/officeDocument/2006/relationships/hyperlink" Target="http://www.unhcr.org/pages/503352e46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Protection</a:t>
            </a:r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protection of millions of uprooted or stateless people is UNHCR's core mandate.</a:t>
            </a:r>
          </a:p>
          <a:p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Emergency Response</a:t>
            </a:r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UNHCR is committed to increasing its ability to respond to complex emergency situations.</a:t>
            </a:r>
          </a:p>
          <a:p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Assistance</a:t>
            </a:r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life-saving aid to help with shelter, health, water, education and more.</a:t>
            </a:r>
          </a:p>
          <a:p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Durable Solutions</a:t>
            </a:r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Voluntary repatriation, local integration, resettlement, the three key solutions.</a:t>
            </a:r>
          </a:p>
          <a:p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Environment</a:t>
            </a:r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UNHCR and partners seek to minimize the environmental impact of refugee operations.</a:t>
            </a:r>
          </a:p>
          <a:p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Millennium Development Goals</a:t>
            </a:r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Refugees, asylum seekers, IDPs and the Millennium Development Goals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761F8-AB25-47EB-A3EC-C9EE85D088D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1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temporary stays,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8E-60F3-4CFC-9561-C0A8A248F45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7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this by working with NGO’s, staff, looking at our records.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8E-60F3-4CFC-9561-C0A8A248F4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0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 Caribbean is different.</a:t>
            </a:r>
            <a:r>
              <a:rPr lang="en-US" baseline="0" dirty="0" smtClean="0"/>
              <a:t> Partners comments, information from RSD,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8E-60F3-4CFC-9561-C0A8A248F4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1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8E-60F3-4CFC-9561-C0A8A248F45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0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 two-thirds</a:t>
            </a:r>
            <a:r>
              <a:rPr lang="en-US" baseline="0" dirty="0" smtClean="0"/>
              <a:t> of refugee receiving countries are also among the poorest countries in the world (UNDP)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8E-60F3-4CFC-9561-C0A8A248F45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8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 two-thirds</a:t>
            </a:r>
            <a:r>
              <a:rPr lang="en-US" baseline="0" dirty="0" smtClean="0"/>
              <a:t> of refugee receiving countries are also among the poorest countries in the world (UNDP)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F98E-60F3-4CFC-9561-C0A8A248F45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8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1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0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2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7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31750" r="18910" b="57143"/>
          <a:stretch/>
        </p:blipFill>
        <p:spPr bwMode="auto">
          <a:xfrm>
            <a:off x="0" y="0"/>
            <a:ext cx="9144000" cy="1131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8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4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0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7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7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3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0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31750" r="18910" b="57143"/>
          <a:stretch/>
        </p:blipFill>
        <p:spPr bwMode="auto">
          <a:xfrm>
            <a:off x="0" y="0"/>
            <a:ext cx="9144000" cy="1131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3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27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34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50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31750" r="18910" b="57143"/>
          <a:stretch/>
        </p:blipFill>
        <p:spPr bwMode="auto">
          <a:xfrm>
            <a:off x="0" y="0"/>
            <a:ext cx="9144000" cy="1131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99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69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61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59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87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2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3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1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11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8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1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7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1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2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2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2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C867-932E-4292-9846-9B03EDA81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E8A2-0AC4-4358-997B-C352DF5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3" t="24294" r="19008" b="14153"/>
          <a:stretch>
            <a:fillRect/>
          </a:stretch>
        </p:blipFill>
        <p:spPr bwMode="auto">
          <a:xfrm>
            <a:off x="6825" y="0"/>
            <a:ext cx="9137175" cy="66214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600199" y="965200"/>
            <a:ext cx="6129867" cy="71558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38100"/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50" b="1" dirty="0">
                <a:solidFill>
                  <a:prstClr val="black"/>
                </a:solidFill>
                <a:latin typeface="+mn-lt"/>
                <a:cs typeface="Segoe UI" pitchFamily="34" charset="0"/>
              </a:rPr>
              <a:t>UNHCR &amp; </a:t>
            </a:r>
            <a:r>
              <a:rPr lang="en-US" altLang="en-US" sz="4050" b="1" cap="small" dirty="0">
                <a:solidFill>
                  <a:prstClr val="black"/>
                </a:solidFill>
                <a:latin typeface="+mn-lt"/>
                <a:cs typeface="Segoe UI" pitchFamily="34" charset="0"/>
              </a:rPr>
              <a:t>Resettlement</a:t>
            </a:r>
            <a:endParaRPr lang="en-US" altLang="en-US" sz="4050" b="1" dirty="0">
              <a:solidFill>
                <a:prstClr val="black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8266" y="3454700"/>
            <a:ext cx="2971800" cy="784830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accent2">
                <a:satMod val="175000"/>
                <a:alpha val="2000"/>
              </a:schemeClr>
            </a:glow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Idaho </a:t>
            </a:r>
            <a:r>
              <a:rPr lang="en-US" sz="1500" b="1" dirty="0" smtClean="0"/>
              <a:t>Conference on Refugees</a:t>
            </a:r>
            <a:endParaRPr lang="en-US" sz="1500" b="1" dirty="0"/>
          </a:p>
          <a:p>
            <a:pPr algn="ctr"/>
            <a:r>
              <a:rPr lang="en-US" sz="1500" b="1" dirty="0"/>
              <a:t>Boise, Idaho</a:t>
            </a:r>
          </a:p>
          <a:p>
            <a:pPr algn="ctr"/>
            <a:r>
              <a:rPr lang="en-US" sz="1500" b="1" dirty="0"/>
              <a:t>February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30" y="5343673"/>
            <a:ext cx="1316038" cy="1128033"/>
          </a:xfrm>
          <a:prstGeom prst="rect">
            <a:avLst/>
          </a:prstGeom>
          <a:effectLst>
            <a:glow rad="63500">
              <a:schemeClr val="accent1">
                <a:satMod val="175000"/>
                <a:alpha val="41000"/>
              </a:schemeClr>
            </a:glow>
            <a:outerShdw blurRad="50800" dist="50800" dir="5400000" algn="ctr" rotWithShape="0">
              <a:srgbClr val="000000">
                <a:alpha val="69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5095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448733"/>
            <a:ext cx="6172200" cy="583270"/>
          </a:xfrm>
        </p:spPr>
        <p:txBody>
          <a:bodyPr>
            <a:normAutofit fontScale="90000"/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700" dirty="0">
                <a:solidFill>
                  <a:schemeClr val="bg1"/>
                </a:solidFill>
              </a:rPr>
              <a:t>UNHCR Global Submissions 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by Country of Asylum</a:t>
            </a:r>
            <a:r>
              <a:rPr lang="en-US" sz="2700" dirty="0">
                <a:solidFill>
                  <a:prstClr val="black"/>
                </a:solidFill>
              </a:rPr>
              <a:t/>
            </a:r>
            <a:br>
              <a:rPr lang="en-US" sz="2700" dirty="0">
                <a:solidFill>
                  <a:prstClr val="black"/>
                </a:solidFill>
              </a:rPr>
            </a:br>
            <a:endParaRPr lang="en-US" sz="2700" dirty="0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828800" y="3314701"/>
          <a:ext cx="2971800" cy="234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52951432"/>
              </p:ext>
            </p:extLst>
          </p:nvPr>
        </p:nvGraphicFramePr>
        <p:xfrm>
          <a:off x="1092201" y="1227667"/>
          <a:ext cx="7052732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79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Syrian Refugees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4.5 million refugees – largest refugee situation in decades</a:t>
            </a:r>
          </a:p>
          <a:p>
            <a:r>
              <a:rPr lang="en-US" b="1" dirty="0" smtClean="0"/>
              <a:t>Main countries of asylum – Egypt, Iraq, Jordan, Lebanon, Turkey</a:t>
            </a:r>
          </a:p>
          <a:p>
            <a:r>
              <a:rPr lang="en-US" b="1" dirty="0" smtClean="0"/>
              <a:t>80 % are women or children</a:t>
            </a:r>
          </a:p>
          <a:p>
            <a:pPr lvl="1"/>
            <a:r>
              <a:rPr lang="en-US" b="1" dirty="0" smtClean="0"/>
              <a:t>40 % are under 12 </a:t>
            </a:r>
            <a:r>
              <a:rPr lang="en-US" b="1" dirty="0" err="1" smtClean="0"/>
              <a:t>yrs</a:t>
            </a:r>
            <a:r>
              <a:rPr lang="en-US" b="1" dirty="0" smtClean="0"/>
              <a:t> of age</a:t>
            </a:r>
          </a:p>
          <a:p>
            <a:r>
              <a:rPr lang="en-US" b="1" dirty="0" smtClean="0"/>
              <a:t>Less than 15% live in camps</a:t>
            </a:r>
          </a:p>
          <a:p>
            <a:r>
              <a:rPr lang="en-US" b="1" dirty="0" smtClean="0"/>
              <a:t>99% registered with iris scans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9891" y="5581879"/>
            <a:ext cx="44352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/>
              <a:t>Source:  http://data.unhcr.org/syrianrefugees/regional.php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439" y="3128125"/>
            <a:ext cx="4132439" cy="232374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09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Resettlement of Syrian Refuges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Estimated 10% of Syrians will ultimately need resettlement</a:t>
            </a:r>
          </a:p>
          <a:p>
            <a:r>
              <a:rPr lang="en-US" b="1" dirty="0" smtClean="0"/>
              <a:t>165,000 resettlement places pledged to date</a:t>
            </a:r>
          </a:p>
          <a:p>
            <a:r>
              <a:rPr lang="en-US" b="1" dirty="0" smtClean="0"/>
              <a:t>Only refugees in Middle East registered with iris scans or fingerprints are referred (not from Europe.)</a:t>
            </a:r>
          </a:p>
          <a:p>
            <a:r>
              <a:rPr lang="en-US" b="1" dirty="0" smtClean="0"/>
              <a:t>Average time from registration to a resettlement interview is 3 years.</a:t>
            </a:r>
          </a:p>
          <a:p>
            <a:r>
              <a:rPr lang="en-US" b="1" dirty="0" smtClean="0"/>
              <a:t>Average time for UNHCR resettlement interview and decision 90 days (if approved).</a:t>
            </a:r>
          </a:p>
          <a:p>
            <a:r>
              <a:rPr lang="en-US" b="1" dirty="0" smtClean="0"/>
              <a:t>Average time from UNHCR referral to resettlement to the US </a:t>
            </a:r>
            <a:r>
              <a:rPr lang="en-US" b="1" dirty="0"/>
              <a:t>18-24 </a:t>
            </a:r>
            <a:r>
              <a:rPr lang="en-US" b="1" dirty="0" smtClean="0"/>
              <a:t>months (</a:t>
            </a:r>
            <a:r>
              <a:rPr lang="en-US" b="1" dirty="0"/>
              <a:t>if approved</a:t>
            </a:r>
            <a:r>
              <a:rPr lang="en-US" b="1" dirty="0" smtClean="0"/>
              <a:t>).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62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30154026"/>
              </p:ext>
            </p:extLst>
          </p:nvPr>
        </p:nvGraphicFramePr>
        <p:xfrm>
          <a:off x="646612" y="1771650"/>
          <a:ext cx="7783879" cy="392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8146" y="1016577"/>
            <a:ext cx="7682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UNHCR Submissions and Departures of Refugees from Syria, 2013</a:t>
            </a:r>
          </a:p>
        </p:txBody>
      </p:sp>
    </p:spTree>
    <p:extLst>
      <p:ext uri="{BB962C8B-B14F-4D97-AF65-F5344CB8AC3E}">
        <p14:creationId xmlns:p14="http://schemas.microsoft.com/office/powerpoint/2010/main" val="4119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12738579"/>
              </p:ext>
            </p:extLst>
          </p:nvPr>
        </p:nvGraphicFramePr>
        <p:xfrm>
          <a:off x="646612" y="1771650"/>
          <a:ext cx="7783879" cy="392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8146" y="1016577"/>
            <a:ext cx="7682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UNHCR Submissions and Departures of Refugees from Syria, 2013 through 2014</a:t>
            </a:r>
          </a:p>
        </p:txBody>
      </p:sp>
    </p:spTree>
    <p:extLst>
      <p:ext uri="{BB962C8B-B14F-4D97-AF65-F5344CB8AC3E}">
        <p14:creationId xmlns:p14="http://schemas.microsoft.com/office/powerpoint/2010/main" val="282930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73860966"/>
              </p:ext>
            </p:extLst>
          </p:nvPr>
        </p:nvGraphicFramePr>
        <p:xfrm>
          <a:off x="646612" y="1771650"/>
          <a:ext cx="7783879" cy="392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8146" y="1016577"/>
            <a:ext cx="7682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UNHCR Submissions and Departures of Refugees from Syria, 2013 through 2015</a:t>
            </a:r>
          </a:p>
        </p:txBody>
      </p:sp>
    </p:spTree>
    <p:extLst>
      <p:ext uri="{BB962C8B-B14F-4D97-AF65-F5344CB8AC3E}">
        <p14:creationId xmlns:p14="http://schemas.microsoft.com/office/powerpoint/2010/main" val="2110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45479414"/>
              </p:ext>
            </p:extLst>
          </p:nvPr>
        </p:nvGraphicFramePr>
        <p:xfrm>
          <a:off x="646612" y="1771650"/>
          <a:ext cx="7783879" cy="392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8146" y="1016577"/>
            <a:ext cx="7682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UNHCR Submissions and Departures of Refugees from Syria, 2013 through Feb 5, 2015</a:t>
            </a:r>
          </a:p>
        </p:txBody>
      </p:sp>
    </p:spTree>
    <p:extLst>
      <p:ext uri="{BB962C8B-B14F-4D97-AF65-F5344CB8AC3E}">
        <p14:creationId xmlns:p14="http://schemas.microsoft.com/office/powerpoint/2010/main" val="1676701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434469" y="1199976"/>
            <a:ext cx="1440590" cy="3831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/>
              <a:t>All Others</a:t>
            </a:r>
          </a:p>
          <a:p>
            <a:pPr algn="ctr"/>
            <a:r>
              <a:rPr lang="en-US" sz="1350" b="1" dirty="0"/>
              <a:t>Australia</a:t>
            </a:r>
          </a:p>
          <a:p>
            <a:pPr algn="ctr"/>
            <a:r>
              <a:rPr lang="en-US" sz="1350" b="1" dirty="0"/>
              <a:t>Switzerland</a:t>
            </a:r>
          </a:p>
          <a:p>
            <a:pPr algn="ctr"/>
            <a:r>
              <a:rPr lang="en-US" sz="1350" b="1" dirty="0"/>
              <a:t>Netherlands</a:t>
            </a:r>
          </a:p>
          <a:p>
            <a:pPr algn="ctr"/>
            <a:r>
              <a:rPr lang="en-US" sz="1350" b="1" dirty="0"/>
              <a:t>Belgium</a:t>
            </a:r>
          </a:p>
          <a:p>
            <a:pPr algn="ctr"/>
            <a:r>
              <a:rPr lang="en-US" sz="1350" b="1" dirty="0"/>
              <a:t>Ireland</a:t>
            </a:r>
          </a:p>
          <a:p>
            <a:pPr algn="ctr"/>
            <a:r>
              <a:rPr lang="en-US" sz="1350" b="1" dirty="0"/>
              <a:t>Czech Rep.</a:t>
            </a:r>
          </a:p>
          <a:p>
            <a:pPr algn="ctr"/>
            <a:r>
              <a:rPr lang="en-US" sz="1350" b="1" dirty="0"/>
              <a:t>Denmark</a:t>
            </a:r>
          </a:p>
          <a:p>
            <a:pPr algn="ctr"/>
            <a:r>
              <a:rPr lang="en-US" sz="1350" b="1" dirty="0"/>
              <a:t>Iceland</a:t>
            </a:r>
          </a:p>
          <a:p>
            <a:pPr algn="ctr"/>
            <a:r>
              <a:rPr lang="en-US" sz="1350" b="1" dirty="0"/>
              <a:t>Italy</a:t>
            </a:r>
          </a:p>
          <a:p>
            <a:pPr algn="ctr"/>
            <a:r>
              <a:rPr lang="en-US" sz="1350" b="1" dirty="0"/>
              <a:t>Luxembourg</a:t>
            </a:r>
          </a:p>
          <a:p>
            <a:pPr algn="ctr"/>
            <a:r>
              <a:rPr lang="en-US" sz="1350" b="1" dirty="0"/>
              <a:t>New Zealand</a:t>
            </a:r>
          </a:p>
          <a:p>
            <a:pPr algn="ctr"/>
            <a:r>
              <a:rPr lang="en-US" sz="1350" b="1" dirty="0"/>
              <a:t>Spain</a:t>
            </a:r>
          </a:p>
          <a:p>
            <a:pPr algn="ctr"/>
            <a:r>
              <a:rPr lang="en-US" sz="1350" b="1" dirty="0"/>
              <a:t>Belarus</a:t>
            </a:r>
          </a:p>
          <a:p>
            <a:pPr algn="ctr"/>
            <a:r>
              <a:rPr lang="en-US" sz="1350" b="1" dirty="0"/>
              <a:t>Brazil</a:t>
            </a:r>
          </a:p>
          <a:p>
            <a:pPr algn="ctr"/>
            <a:r>
              <a:rPr lang="en-US" sz="1350" b="1" dirty="0"/>
              <a:t>Hungary</a:t>
            </a:r>
          </a:p>
          <a:p>
            <a:pPr algn="ctr"/>
            <a:r>
              <a:rPr lang="en-US" sz="1350" b="1" dirty="0"/>
              <a:t>Liechtenstein</a:t>
            </a:r>
          </a:p>
          <a:p>
            <a:pPr algn="ctr"/>
            <a:r>
              <a:rPr lang="en-US" sz="1350" b="1" dirty="0"/>
              <a:t>Uruguay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8294" y="1199976"/>
            <a:ext cx="2160270" cy="411480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Germany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8566" y="1190037"/>
            <a:ext cx="4697730" cy="918972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Others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28627" y="2117498"/>
            <a:ext cx="4697730" cy="795528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Norway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28627" y="2903933"/>
            <a:ext cx="4697730" cy="665226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United States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38564" y="3575657"/>
            <a:ext cx="4697730" cy="438912"/>
          </a:xfrm>
          <a:prstGeom prst="rect">
            <a:avLst/>
          </a:prstGeom>
          <a:solidFill>
            <a:srgbClr val="CC99FF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Sweden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8566" y="4003018"/>
            <a:ext cx="4697730" cy="33604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France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564" y="4339060"/>
            <a:ext cx="4697730" cy="2606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Canada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38564" y="4610611"/>
            <a:ext cx="4697730" cy="240030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United Kingdom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8564" y="4857139"/>
            <a:ext cx="2386584" cy="45948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Finland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25148" y="4857139"/>
            <a:ext cx="2318004" cy="459486"/>
          </a:xfrm>
          <a:prstGeom prst="rect">
            <a:avLst/>
          </a:prstGeom>
          <a:solidFill>
            <a:srgbClr val="002060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Austria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411" y="5408896"/>
            <a:ext cx="76890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Syrian resettlement by country end of 2015 – Proportional representation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25536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Resettlement of (D.R.) Congolese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Multiple year agreement with the US to refer 50,000 Congolese in Burundi, Rwanda, Tanzania and Uganda.</a:t>
            </a:r>
          </a:p>
          <a:p>
            <a:r>
              <a:rPr lang="en-US" b="1" dirty="0" smtClean="0"/>
              <a:t>Focus is on refugees from Eastern provinces in DRC who have experienced ethnic persecution and multiple displacements.</a:t>
            </a:r>
          </a:p>
          <a:p>
            <a:r>
              <a:rPr lang="en-US" b="1" dirty="0" smtClean="0"/>
              <a:t>Over 40,000 Congolese have been referred to the US program since 2012 and about 15,000 persons have arrived.</a:t>
            </a:r>
          </a:p>
          <a:p>
            <a:r>
              <a:rPr lang="en-US" b="1" dirty="0" smtClean="0"/>
              <a:t>Others resettling Congolese:  </a:t>
            </a:r>
            <a:r>
              <a:rPr lang="en-US" b="1" i="1" dirty="0" smtClean="0"/>
              <a:t>Australia, Belgium, Chile, Denmark, Finland, France, Germany, Iceland, Ireland, Monaco, Netherlands, New Zealand, Norway, Portugal, Sweden, Switzerland and United Kingdom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7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550193"/>
              </p:ext>
            </p:extLst>
          </p:nvPr>
        </p:nvGraphicFramePr>
        <p:xfrm>
          <a:off x="357809" y="1801468"/>
          <a:ext cx="8199783" cy="385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4765" y="1364146"/>
            <a:ext cx="687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UNHCR Submissions </a:t>
            </a:r>
            <a:r>
              <a:rPr lang="en-US" sz="2100" b="1" dirty="0" smtClean="0"/>
              <a:t>of Congolese to All Countries</a:t>
            </a:r>
          </a:p>
          <a:p>
            <a:pPr algn="ctr"/>
            <a:r>
              <a:rPr lang="en-US" sz="2100" b="1" dirty="0" smtClean="0"/>
              <a:t>2012-2015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41159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0" y="1230930"/>
            <a:ext cx="3590573" cy="269293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27" y="2320699"/>
            <a:ext cx="3979333" cy="265288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71" y="4622800"/>
            <a:ext cx="3975629" cy="216274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786693" y="383083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Protection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160637" y="1814007"/>
            <a:ext cx="212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Assistance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45199" y="5952068"/>
            <a:ext cx="309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Solutions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34067" y="345100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Work of UNHCR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Thank you Idaho!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L:\Public Information\Sebastian Rich\_SEB79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52" y="1627719"/>
            <a:ext cx="4732797" cy="30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3800" y="5071532"/>
            <a:ext cx="7205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Thank you for helping to provide refugees and their families opportunities to rebuild their lives.</a:t>
            </a:r>
            <a:r>
              <a:rPr lang="en-US" i="1" dirty="0" smtClean="0"/>
              <a:t>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453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3" y="414866"/>
            <a:ext cx="8735970" cy="58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33" y="151304"/>
            <a:ext cx="5977465" cy="65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is Resettlement?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26965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Resettlement</a:t>
            </a:r>
            <a:r>
              <a:rPr lang="en-US" dirty="0" smtClean="0"/>
              <a:t> involves the selection and transfer of refugees from a country in which they have sought protection to a another country which has agreed to admit them as refugees.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Resettlement</a:t>
            </a:r>
            <a:r>
              <a:rPr lang="en-US" dirty="0" smtClean="0"/>
              <a:t> is used to protect the most vulnerable refugees, to reunite families, to provide a durable solution to refugees, and in protracted situations.   It is another way to show support to countries hosting refugees.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Steps for Refugee Resettlement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33096" y="1964151"/>
            <a:ext cx="6782671" cy="4062064"/>
            <a:chOff x="465992" y="1687585"/>
            <a:chExt cx="8514496" cy="5157715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5580063" y="1687585"/>
              <a:ext cx="3282950" cy="448151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5992" y="1713706"/>
              <a:ext cx="3352800" cy="419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810936" y="2664524"/>
              <a:ext cx="2895600" cy="95350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Refugee </a:t>
              </a:r>
              <a:r>
                <a:rPr lang="en-US" b="1" dirty="0">
                  <a:solidFill>
                    <a:prstClr val="white"/>
                  </a:solidFill>
                </a:rPr>
                <a:t>status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 determination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810936" y="4505422"/>
              <a:ext cx="2743200" cy="129540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Identification of  a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need for resettlement</a:t>
              </a:r>
            </a:p>
          </p:txBody>
        </p:sp>
        <p:sp>
          <p:nvSpPr>
            <p:cNvPr id="21" name="Down Arrow 20"/>
            <p:cNvSpPr/>
            <p:nvPr/>
          </p:nvSpPr>
          <p:spPr bwMode="auto">
            <a:xfrm rot="13526140">
              <a:off x="4152491" y="2599965"/>
              <a:ext cx="910441" cy="2509261"/>
            </a:xfrm>
            <a:prstGeom prst="downArrow">
              <a:avLst>
                <a:gd name="adj1" fmla="val 92586"/>
                <a:gd name="adj2" fmla="val 5000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 rot="18894735">
              <a:off x="3606545" y="3607240"/>
              <a:ext cx="1824689" cy="6954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atang" pitchFamily="18" charset="-127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atang" pitchFamily="18" charset="-127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atang" pitchFamily="18" charset="-127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atang" pitchFamily="18" charset="-127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atang" pitchFamily="18" charset="-127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tang" pitchFamily="18" charset="-127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tang" pitchFamily="18" charset="-127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tang" pitchFamily="18" charset="-127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tang" pitchFamily="18" charset="-127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500" b="1" dirty="0">
                  <a:solidFill>
                    <a:srgbClr val="FFFFFF"/>
                  </a:solidFill>
                  <a:latin typeface="+mn-lt"/>
                </a:rPr>
                <a:t>Interview and Submission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150" y="6235701"/>
              <a:ext cx="1520662" cy="423863"/>
            </a:xfrm>
            <a:prstGeom prst="rect">
              <a:avLst/>
            </a:prstGeom>
          </p:spPr>
        </p:pic>
        <p:sp>
          <p:nvSpPr>
            <p:cNvPr id="25" name="Rounded Rectangle 8"/>
            <p:cNvSpPr>
              <a:spLocks noChangeArrowheads="1"/>
            </p:cNvSpPr>
            <p:nvPr/>
          </p:nvSpPr>
          <p:spPr bwMode="auto">
            <a:xfrm>
              <a:off x="5802313" y="1905000"/>
              <a:ext cx="2884487" cy="1447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Resettlement country 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refugee status determination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and admissibility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procedures</a:t>
              </a:r>
            </a:p>
          </p:txBody>
        </p:sp>
        <p:sp>
          <p:nvSpPr>
            <p:cNvPr id="26" name="Rounded Rectangle 10"/>
            <p:cNvSpPr>
              <a:spLocks noChangeArrowheads="1"/>
            </p:cNvSpPr>
            <p:nvPr/>
          </p:nvSpPr>
          <p:spPr bwMode="auto">
            <a:xfrm>
              <a:off x="5802313" y="3733800"/>
              <a:ext cx="2732087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Security &amp; medical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clearances</a:t>
              </a:r>
            </a:p>
          </p:txBody>
        </p:sp>
        <p:sp>
          <p:nvSpPr>
            <p:cNvPr id="27" name="Rounded Rectangle 11"/>
            <p:cNvSpPr>
              <a:spLocks noChangeArrowheads="1"/>
            </p:cNvSpPr>
            <p:nvPr/>
          </p:nvSpPr>
          <p:spPr bwMode="auto">
            <a:xfrm>
              <a:off x="5802313" y="5029200"/>
              <a:ext cx="2752725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Travel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Reception &amp; Integration</a:t>
              </a:r>
            </a:p>
          </p:txBody>
        </p:sp>
        <p:sp>
          <p:nvSpPr>
            <p:cNvPr id="28" name="Down Arrow 13"/>
            <p:cNvSpPr>
              <a:spLocks noChangeArrowheads="1"/>
            </p:cNvSpPr>
            <p:nvPr/>
          </p:nvSpPr>
          <p:spPr bwMode="auto">
            <a:xfrm>
              <a:off x="6978650" y="3389313"/>
              <a:ext cx="381000" cy="381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9" name="Down Arrow 15"/>
            <p:cNvSpPr>
              <a:spLocks noChangeArrowheads="1"/>
            </p:cNvSpPr>
            <p:nvPr/>
          </p:nvSpPr>
          <p:spPr bwMode="auto">
            <a:xfrm>
              <a:off x="7034213" y="4697413"/>
              <a:ext cx="374650" cy="33813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>
                <a:solidFill>
                  <a:srgbClr val="000000"/>
                </a:solidFill>
              </a:endParaRPr>
            </a:p>
          </p:txBody>
        </p:sp>
        <p:pic>
          <p:nvPicPr>
            <p:cNvPr id="30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00" y="6235700"/>
              <a:ext cx="6445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650" y="6373813"/>
              <a:ext cx="5873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713" y="6351588"/>
              <a:ext cx="668337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125" y="6351588"/>
              <a:ext cx="620713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3113" y="6351588"/>
              <a:ext cx="587375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739960" y="1856505"/>
            <a:ext cx="1828800" cy="399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Registration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5" name="Down Arrow 12"/>
          <p:cNvSpPr>
            <a:spLocks noChangeArrowheads="1"/>
          </p:cNvSpPr>
          <p:nvPr/>
        </p:nvSpPr>
        <p:spPr bwMode="auto">
          <a:xfrm>
            <a:off x="2422240" y="3636356"/>
            <a:ext cx="424908" cy="35882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47" y="2326441"/>
            <a:ext cx="452438" cy="37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4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Identification of Refugees in Need of Resettlement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2059"/>
            <a:ext cx="3818467" cy="264745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t="25504" r="15489" b="11459"/>
          <a:stretch>
            <a:fillRect/>
          </a:stretch>
        </p:blipFill>
        <p:spPr bwMode="auto">
          <a:xfrm>
            <a:off x="2614651" y="1354666"/>
            <a:ext cx="3914698" cy="25230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" y="3765538"/>
            <a:ext cx="3968438" cy="264397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2578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UNHCR Resettlement Categories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2057401"/>
            <a:ext cx="6193367" cy="4402666"/>
          </a:xfrm>
        </p:spPr>
        <p:txBody>
          <a:bodyPr>
            <a:normAutofit/>
          </a:bodyPr>
          <a:lstStyle/>
          <a:p>
            <a:r>
              <a:rPr lang="en-US" b="1" dirty="0" smtClean="0"/>
              <a:t>Legal or Physical Protection (35%)</a:t>
            </a:r>
          </a:p>
          <a:p>
            <a:r>
              <a:rPr lang="en-US" b="1" dirty="0" smtClean="0"/>
              <a:t>Survivors of Violence or Torture (19%)</a:t>
            </a:r>
          </a:p>
          <a:p>
            <a:r>
              <a:rPr lang="en-US" b="1" dirty="0" smtClean="0"/>
              <a:t>Women and Girls-at-Risk (12%)</a:t>
            </a:r>
          </a:p>
          <a:p>
            <a:r>
              <a:rPr lang="en-US" b="1" dirty="0" smtClean="0"/>
              <a:t>Medical Needs</a:t>
            </a:r>
            <a:r>
              <a:rPr lang="en-US" b="1" dirty="0"/>
              <a:t> </a:t>
            </a:r>
            <a:r>
              <a:rPr lang="en-US" b="1" dirty="0" smtClean="0"/>
              <a:t> (1-2%)</a:t>
            </a:r>
          </a:p>
          <a:p>
            <a:r>
              <a:rPr lang="en-US" b="1" dirty="0" smtClean="0"/>
              <a:t>Family Reunification (1-2%)</a:t>
            </a:r>
          </a:p>
          <a:p>
            <a:r>
              <a:rPr lang="en-US" b="1" dirty="0" smtClean="0"/>
              <a:t>(minor) Children and Adolescents (1-2%)</a:t>
            </a:r>
          </a:p>
          <a:p>
            <a:r>
              <a:rPr lang="en-US" b="1" dirty="0"/>
              <a:t>Lack of Foreseeable Alternative Durable Solutions (30%)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114965"/>
              </p:ext>
            </p:extLst>
          </p:nvPr>
        </p:nvGraphicFramePr>
        <p:xfrm>
          <a:off x="668867" y="1547415"/>
          <a:ext cx="7631381" cy="460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63134" y="736601"/>
            <a:ext cx="706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UNHCR Global Resettlement</a:t>
            </a:r>
          </a:p>
          <a:p>
            <a:pPr algn="ctr"/>
            <a:r>
              <a:rPr lang="en-US" b="1" dirty="0"/>
              <a:t>Submissions and Departures, 2012-2015</a:t>
            </a:r>
          </a:p>
        </p:txBody>
      </p:sp>
    </p:spTree>
    <p:extLst>
      <p:ext uri="{BB962C8B-B14F-4D97-AF65-F5344CB8AC3E}">
        <p14:creationId xmlns:p14="http://schemas.microsoft.com/office/powerpoint/2010/main" val="509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647</TotalTime>
  <Words>731</Words>
  <Application>Microsoft Office PowerPoint</Application>
  <PresentationFormat>On-screen Show (4:3)</PresentationFormat>
  <Paragraphs>123</Paragraphs>
  <Slides>20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Segoe UI</vt:lpstr>
      <vt:lpstr>1_Office Theme</vt:lpstr>
      <vt:lpstr>Office Theme</vt:lpstr>
      <vt:lpstr>2_Office Theme</vt:lpstr>
      <vt:lpstr>PowerPoint Presentation</vt:lpstr>
      <vt:lpstr> </vt:lpstr>
      <vt:lpstr>PowerPoint Presentation</vt:lpstr>
      <vt:lpstr>PowerPoint Presentation</vt:lpstr>
      <vt:lpstr>What is Resettlement?</vt:lpstr>
      <vt:lpstr>Steps for Refugee Resettlement</vt:lpstr>
      <vt:lpstr>Identification of Refugees in Need of Resettlement</vt:lpstr>
      <vt:lpstr>UNHCR Resettlement Categories</vt:lpstr>
      <vt:lpstr>PowerPoint Presentation</vt:lpstr>
      <vt:lpstr>UNHCR Global Submissions  by Country of Asylum </vt:lpstr>
      <vt:lpstr>Syrian Refugees</vt:lpstr>
      <vt:lpstr>Resettlement of Syrian Refuges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Resettlement of (D.R.) Congolese</vt:lpstr>
      <vt:lpstr>PowerPoint Presentation</vt:lpstr>
      <vt:lpstr>Thank you Idaho!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Hinh</dc:creator>
  <cp:lastModifiedBy>Jan Reeves</cp:lastModifiedBy>
  <cp:revision>43</cp:revision>
  <cp:lastPrinted>2016-02-06T22:23:24Z</cp:lastPrinted>
  <dcterms:created xsi:type="dcterms:W3CDTF">2016-02-04T19:26:16Z</dcterms:created>
  <dcterms:modified xsi:type="dcterms:W3CDTF">2016-02-07T04:19:42Z</dcterms:modified>
</cp:coreProperties>
</file>