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93" r:id="rId2"/>
    <p:sldId id="258" r:id="rId3"/>
    <p:sldId id="257" r:id="rId4"/>
    <p:sldId id="270" r:id="rId5"/>
    <p:sldId id="279" r:id="rId6"/>
    <p:sldId id="278" r:id="rId7"/>
    <p:sldId id="281" r:id="rId8"/>
    <p:sldId id="282" r:id="rId9"/>
    <p:sldId id="273" r:id="rId10"/>
    <p:sldId id="272" r:id="rId11"/>
    <p:sldId id="288" r:id="rId12"/>
    <p:sldId id="260" r:id="rId13"/>
    <p:sldId id="262" r:id="rId14"/>
    <p:sldId id="290" r:id="rId15"/>
    <p:sldId id="296" r:id="rId16"/>
    <p:sldId id="297" r:id="rId17"/>
    <p:sldId id="287" r:id="rId18"/>
    <p:sldId id="274" r:id="rId19"/>
    <p:sldId id="286" r:id="rId20"/>
    <p:sldId id="291" r:id="rId21"/>
    <p:sldId id="285" r:id="rId22"/>
    <p:sldId id="284" r:id="rId23"/>
    <p:sldId id="292" r:id="rId24"/>
    <p:sldId id="269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07" autoAdjust="0"/>
  </p:normalViewPr>
  <p:slideViewPr>
    <p:cSldViewPr snapToGrid="0" snapToObjects="1">
      <p:cViewPr varScale="1">
        <p:scale>
          <a:sx n="98" d="100"/>
          <a:sy n="98" d="100"/>
        </p:scale>
        <p:origin x="19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347" tIns="46674" rIns="93347" bIns="466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347" tIns="46674" rIns="93347" bIns="46674" rtlCol="0"/>
          <a:lstStyle>
            <a:lvl1pPr algn="r">
              <a:defRPr sz="1200"/>
            </a:lvl1pPr>
          </a:lstStyle>
          <a:p>
            <a:fld id="{98DB30B1-AEBF-42FC-8CDE-E987AEF2F98B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347" tIns="46674" rIns="93347" bIns="466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347" tIns="46674" rIns="93347" bIns="46674" rtlCol="0" anchor="b"/>
          <a:lstStyle>
            <a:lvl1pPr algn="r">
              <a:defRPr sz="1200"/>
            </a:lvl1pPr>
          </a:lstStyle>
          <a:p>
            <a:fld id="{B049912F-2613-46D7-B9B9-5B3499341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78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67C04397-252F-4FB8-87D4-E4FA1B0665D2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15156"/>
            <a:ext cx="5609588" cy="418369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7A28A225-89B2-4F27-9C36-FFA018EEE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6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A225-89B2-4F27-9C36-FFA018EEEB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17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A225-89B2-4F27-9C36-FFA018EEEB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72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A225-89B2-4F27-9C36-FFA018EEEB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72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A225-89B2-4F27-9C36-FFA018EEEB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40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A225-89B2-4F27-9C36-FFA018EEEB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59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A225-89B2-4F27-9C36-FFA018EEEB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3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A225-89B2-4F27-9C36-FFA018EEEB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3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A225-89B2-4F27-9C36-FFA018EEEB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30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A225-89B2-4F27-9C36-FFA018EEEB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27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A225-89B2-4F27-9C36-FFA018EEEB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29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A225-89B2-4F27-9C36-FFA018EEEB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5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A225-89B2-4F27-9C36-FFA018EEEB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32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A225-89B2-4F27-9C36-FFA018EEEB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00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A225-89B2-4F27-9C36-FFA018EEEB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00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A225-89B2-4F27-9C36-FFA018EEEB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18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A225-89B2-4F27-9C36-FFA018EEEB5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89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A225-89B2-4F27-9C36-FFA018EEEB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34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A225-89B2-4F27-9C36-FFA018EEEB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0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A225-89B2-4F27-9C36-FFA018EEEB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53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A225-89B2-4F27-9C36-FFA018EEEB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23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A225-89B2-4F27-9C36-FFA018EEEB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82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A225-89B2-4F27-9C36-FFA018EEEB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77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A225-89B2-4F27-9C36-FFA018EEEB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47658F68-A416-43E4-9533-3B5CE89EFB0D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F2C8AD-D5B9-7242-90E4-B617601E9C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354992" y="149332"/>
            <a:ext cx="379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Creating</a:t>
            </a:r>
            <a:r>
              <a:rPr lang="en-US" i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Economic Opportunity</a:t>
            </a:r>
            <a:endParaRPr lang="en-US" sz="12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5" y="0"/>
            <a:ext cx="803928" cy="1106088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628533" y="6364090"/>
            <a:ext cx="373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Creating</a:t>
            </a:r>
            <a:r>
              <a:rPr lang="en-US" i="1" baseline="0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Economic Opportunity</a:t>
            </a:r>
            <a:endParaRPr lang="en-US" sz="1200" i="1" dirty="0" smtClean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1E09B07C-AA27-4C72-85CC-24F5D3B322BF}" type="datetime1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8F2C8AD-D5B9-7242-90E4-B617601E9C2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6DDCCF4E-0711-48C9-897A-AA70D606EA5E}" type="datetime1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1406769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8F2C8AD-D5B9-7242-90E4-B617601E9C2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4E1ED03-E521-4E9D-A158-377173F04BFC}" type="datetime1">
              <a:rPr lang="en-US" smtClean="0"/>
              <a:t>2/23/2016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F2C8AD-D5B9-7242-90E4-B617601E9C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2839552" y="6364090"/>
            <a:ext cx="373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Creating</a:t>
            </a:r>
            <a:r>
              <a:rPr lang="en-US" i="1" baseline="0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Economic Opportunity</a:t>
            </a:r>
            <a:endParaRPr lang="en-US" sz="1200" i="1" dirty="0" smtClean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5" y="0"/>
            <a:ext cx="803928" cy="110608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</p:spPr>
        <p:txBody>
          <a:bodyPr/>
          <a:lstStyle/>
          <a:p>
            <a:fld id="{47E7681B-66F4-444D-B54F-2348D1553EA6}" type="datetime1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65DCFF5D-83A9-41DD-8F44-8DEE14EFEDD4}" type="datetime1">
              <a:rPr lang="en-US" smtClean="0"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8F2C8AD-D5B9-7242-90E4-B617601E9C2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TextBox 27"/>
          <p:cNvSpPr txBox="1"/>
          <p:nvPr userDrawn="1"/>
        </p:nvSpPr>
        <p:spPr>
          <a:xfrm>
            <a:off x="5257800" y="205252"/>
            <a:ext cx="373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Creating</a:t>
            </a:r>
            <a:r>
              <a:rPr lang="en-US" i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Economic Opportunity</a:t>
            </a:r>
            <a:endParaRPr lang="en-US" sz="12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5" y="0"/>
            <a:ext cx="803928" cy="1106088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2675424" y="6364090"/>
            <a:ext cx="373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Creating</a:t>
            </a:r>
            <a:r>
              <a:rPr lang="en-US" i="1" baseline="0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Economic Opportunity</a:t>
            </a:r>
            <a:endParaRPr lang="en-US" sz="1200" i="1" dirty="0" smtClean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AA140E9F-8460-4C5D-91A4-552BF25D6031}" type="datetime1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8F2C8AD-D5B9-7242-90E4-B617601E9C2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403235" y="228600"/>
            <a:ext cx="3529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Creating</a:t>
            </a:r>
            <a:r>
              <a:rPr lang="en-US" i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Economic Opportunity</a:t>
            </a:r>
            <a:endParaRPr lang="en-US" sz="12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5" y="0"/>
            <a:ext cx="803928" cy="1106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92E21C72-02A6-45C2-83D2-84B33526EA60}" type="datetime1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F2C8AD-D5B9-7242-90E4-B617601E9C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450027" y="183712"/>
            <a:ext cx="3529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Creating</a:t>
            </a:r>
            <a:r>
              <a:rPr lang="en-US" i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Economic Opportunity</a:t>
            </a:r>
            <a:endParaRPr lang="en-US" sz="12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5" y="0"/>
            <a:ext cx="803928" cy="1106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F2C8AD-D5B9-7242-90E4-B617601E9C2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DFAE53E3-171B-43DF-A4D8-9288C7BC0316}" type="datetime1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5517663" y="140677"/>
            <a:ext cx="374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Creating</a:t>
            </a:r>
            <a:r>
              <a:rPr lang="en-US" i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Economic Opportunity</a:t>
            </a:r>
            <a:endParaRPr lang="en-US" sz="12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5" y="0"/>
            <a:ext cx="803928" cy="110608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8F2C8AD-D5B9-7242-90E4-B617601E9C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26E535B9-2D1C-4748-BE6B-3BB850B4B0BE}" type="datetime1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F2C8AD-D5B9-7242-90E4-B617601E9C2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640235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8" y="162729"/>
            <a:ext cx="803928" cy="1106088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2980227" y="6364090"/>
            <a:ext cx="351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Creating</a:t>
            </a:r>
            <a:r>
              <a:rPr lang="en-US" i="1" baseline="0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Economic Opportunity</a:t>
            </a:r>
            <a:endParaRPr lang="en-US" sz="1200" i="1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onprofitanswerguide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bgeagan@jannus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nelson@jannus.org" TargetMode="External"/><Relationship Id="rId4" Type="http://schemas.openxmlformats.org/officeDocument/2006/relationships/hyperlink" Target="mailto:gbessire@jannus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3300" dirty="0" smtClean="0"/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0" y="1595144"/>
            <a:ext cx="4580952" cy="229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13" y="2073143"/>
            <a:ext cx="4140462" cy="2627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14" y="3640795"/>
            <a:ext cx="3849113" cy="271216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dirty="0" smtClean="0"/>
              <a:t>Welcome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7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Financial Capability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26" y="3136101"/>
            <a:ext cx="6670548" cy="1207008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8009" y="1573003"/>
            <a:ext cx="8229600" cy="4946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capacity, based on knowledge, skills, and access to manage financial resources effectively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000" dirty="0" smtClean="0"/>
              <a:t>Source: BUILDING </a:t>
            </a:r>
            <a:r>
              <a:rPr lang="en-US" sz="1000" dirty="0"/>
              <a:t>FINANCIAL CAPABILITY </a:t>
            </a:r>
            <a:r>
              <a:rPr lang="en-US" sz="1000" dirty="0" smtClean="0"/>
              <a:t>A </a:t>
            </a:r>
            <a:r>
              <a:rPr lang="en-US" sz="1000" dirty="0"/>
              <a:t>Planning Guide for Integrated </a:t>
            </a:r>
            <a:r>
              <a:rPr lang="en-US" sz="1000" dirty="0" smtClean="0"/>
              <a:t>Services. Prepared </a:t>
            </a:r>
            <a:r>
              <a:rPr lang="en-US" sz="1000" dirty="0"/>
              <a:t>by CFED under the ASSET Initiative Partnership for the Administration for Children and Families at the US Department of Health and Human Services </a:t>
            </a:r>
            <a:endParaRPr lang="en-US" sz="1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Approaches to</a:t>
            </a:r>
            <a:r>
              <a:rPr lang="en-US" dirty="0"/>
              <a:t> </a:t>
            </a:r>
            <a:r>
              <a:rPr lang="en-US" dirty="0" smtClean="0"/>
              <a:t>Service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99" y="1890238"/>
            <a:ext cx="3869528" cy="3858809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410093"/>
            <a:ext cx="8229600" cy="49462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/>
              <a:t>Source: BUILDING FINANCIAL CAPABILITY A Planning Guide for Integrated Services. Prepared by CFED under the ASSET Initiative Partnership for the Administration for Children and Families at the US Department of Health and Human Services 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err="1" smtClean="0"/>
              <a:t>Jannus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54787"/>
            <a:ext cx="8229600" cy="4771264"/>
          </a:xfrm>
        </p:spPr>
        <p:txBody>
          <a:bodyPr>
            <a:noAutofit/>
          </a:bodyPr>
          <a:lstStyle/>
          <a:p>
            <a:pPr marL="404813"/>
            <a:r>
              <a:rPr lang="en-US" sz="2400" dirty="0" smtClean="0"/>
              <a:t>Vision</a:t>
            </a:r>
            <a:endParaRPr lang="en-US" sz="2400" dirty="0"/>
          </a:p>
          <a:p>
            <a:pPr lvl="1"/>
            <a:r>
              <a:rPr lang="en-US" dirty="0"/>
              <a:t>Building hope and opportunity for individuals, families and communities. </a:t>
            </a:r>
          </a:p>
          <a:p>
            <a:pPr marL="400050"/>
            <a:r>
              <a:rPr lang="en-US" sz="2400" dirty="0"/>
              <a:t>Mission</a:t>
            </a:r>
          </a:p>
          <a:p>
            <a:pPr lvl="1"/>
            <a:r>
              <a:rPr lang="en-US" dirty="0" err="1"/>
              <a:t>Jannus</a:t>
            </a:r>
            <a:r>
              <a:rPr lang="en-US" dirty="0"/>
              <a:t>, Inc. brings people together to change lives by promoting community health,  advancing public policy and creating economic opportunity. </a:t>
            </a:r>
          </a:p>
          <a:p>
            <a:pPr marL="404813"/>
            <a:r>
              <a:rPr lang="en-US" sz="2400" dirty="0" smtClean="0"/>
              <a:t>Focus Areas</a:t>
            </a:r>
            <a:endParaRPr lang="en-US" sz="2400" dirty="0"/>
          </a:p>
          <a:p>
            <a:pPr marL="804863" lvl="1" indent="-342900"/>
            <a:r>
              <a:rPr lang="en-US" dirty="0"/>
              <a:t>Economic Opportunity</a:t>
            </a:r>
          </a:p>
          <a:p>
            <a:pPr marL="804863" lvl="1" indent="-342900"/>
            <a:r>
              <a:rPr lang="en-US" dirty="0"/>
              <a:t>Public Policy</a:t>
            </a:r>
          </a:p>
          <a:p>
            <a:pPr marL="804863" lvl="1" indent="-342900"/>
            <a:r>
              <a:rPr lang="en-US" dirty="0"/>
              <a:t>Community </a:t>
            </a:r>
            <a:r>
              <a:rPr lang="en-US" dirty="0" smtClean="0"/>
              <a:t>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/>
              <a:t>EO Overview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616" y="1554787"/>
            <a:ext cx="8528538" cy="5120672"/>
          </a:xfrm>
        </p:spPr>
        <p:txBody>
          <a:bodyPr>
            <a:normAutofit/>
          </a:bodyPr>
          <a:lstStyle/>
          <a:p>
            <a:pPr marL="61913" indent="0">
              <a:buNone/>
            </a:pPr>
            <a:r>
              <a:rPr lang="en-US" sz="2400" dirty="0" smtClean="0"/>
              <a:t>Purpose</a:t>
            </a:r>
            <a:endParaRPr lang="en-US" sz="2400" dirty="0"/>
          </a:p>
          <a:p>
            <a:pPr marL="400050" lvl="1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EO Program of </a:t>
            </a:r>
            <a:r>
              <a:rPr lang="en-US" sz="2000" dirty="0" err="1"/>
              <a:t>Jannus</a:t>
            </a:r>
            <a:r>
              <a:rPr lang="en-US" sz="2000" dirty="0"/>
              <a:t> provides </a:t>
            </a:r>
            <a:r>
              <a:rPr lang="en-US" sz="2000" b="1" i="1" dirty="0"/>
              <a:t>financial capability </a:t>
            </a:r>
            <a:r>
              <a:rPr lang="en-US" sz="2000" dirty="0" smtClean="0"/>
              <a:t>services</a:t>
            </a:r>
            <a:br>
              <a:rPr lang="en-US" sz="2000" dirty="0" smtClean="0"/>
            </a:br>
            <a:r>
              <a:rPr lang="en-US" sz="2000" dirty="0" smtClean="0"/>
              <a:t>for </a:t>
            </a:r>
            <a:r>
              <a:rPr lang="en-US" sz="2000" dirty="0"/>
              <a:t>clients to:</a:t>
            </a:r>
          </a:p>
          <a:p>
            <a:pPr lvl="2"/>
            <a:r>
              <a:rPr lang="en-US" dirty="0"/>
              <a:t>Possess knowledge</a:t>
            </a:r>
          </a:p>
          <a:p>
            <a:pPr lvl="2"/>
            <a:r>
              <a:rPr lang="en-US" dirty="0"/>
              <a:t>Access tools and resources</a:t>
            </a:r>
          </a:p>
          <a:p>
            <a:pPr lvl="2"/>
            <a:r>
              <a:rPr lang="en-US" dirty="0"/>
              <a:t>Confidently take effective action</a:t>
            </a:r>
          </a:p>
          <a:p>
            <a:pPr lvl="2"/>
            <a:r>
              <a:rPr lang="en-US" dirty="0"/>
              <a:t>Best fulfill personal, family and community </a:t>
            </a:r>
            <a:r>
              <a:rPr lang="en-US" dirty="0" smtClean="0"/>
              <a:t>goals</a:t>
            </a:r>
            <a:endParaRPr lang="en-US" dirty="0"/>
          </a:p>
          <a:p>
            <a:pPr marL="61913" indent="0">
              <a:buNone/>
            </a:pPr>
            <a:r>
              <a:rPr lang="en-US" sz="2400" dirty="0" smtClean="0"/>
              <a:t>Services</a:t>
            </a:r>
          </a:p>
          <a:p>
            <a:pPr marL="0" indent="0"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 sz="1200" b="1" i="1" dirty="0" smtClean="0"/>
              <a:t>         </a:t>
            </a:r>
          </a:p>
          <a:p>
            <a:pPr marL="0" indent="0">
              <a:buNone/>
              <a:tabLst>
                <a:tab pos="1143000" algn="l"/>
                <a:tab pos="2286000" algn="l"/>
                <a:tab pos="3429000" algn="l"/>
                <a:tab pos="4572000" algn="l"/>
                <a:tab pos="5715000" algn="l"/>
              </a:tabLst>
            </a:pPr>
            <a:r>
              <a:rPr lang="en-US" sz="1200" b="1" i="1" dirty="0" smtClean="0"/>
              <a:t>   Asset	      Business</a:t>
            </a:r>
            <a:r>
              <a:rPr lang="en-US" sz="1200" b="1" i="1" dirty="0"/>
              <a:t>	</a:t>
            </a:r>
            <a:r>
              <a:rPr lang="en-US" sz="1200" b="1" i="1" dirty="0" smtClean="0"/>
              <a:t>        Business</a:t>
            </a:r>
            <a:r>
              <a:rPr lang="en-US" sz="1200" b="1" i="1" dirty="0"/>
              <a:t>	</a:t>
            </a:r>
            <a:r>
              <a:rPr lang="en-US" sz="1200" b="1" i="1" dirty="0" smtClean="0"/>
              <a:t>         Credit</a:t>
            </a:r>
            <a:r>
              <a:rPr lang="en-US" sz="1200" b="1" i="1" dirty="0"/>
              <a:t>	</a:t>
            </a:r>
            <a:r>
              <a:rPr lang="en-US" sz="1200" b="1" i="1" dirty="0" smtClean="0"/>
              <a:t>      Financing</a:t>
            </a:r>
            <a:r>
              <a:rPr lang="en-US" sz="1200" b="1" i="1" dirty="0"/>
              <a:t>	</a:t>
            </a:r>
            <a:r>
              <a:rPr lang="en-US" sz="1200" b="1" i="1" dirty="0" smtClean="0"/>
              <a:t>      Technical</a:t>
            </a:r>
            <a:r>
              <a:rPr lang="en-US" sz="1200" b="1" i="1" dirty="0"/>
              <a:t> </a:t>
            </a:r>
            <a:r>
              <a:rPr lang="en-US" sz="1200" b="1" i="1" dirty="0" smtClean="0"/>
              <a:t>            Workforce</a:t>
            </a:r>
            <a:endParaRPr lang="en-US" sz="1200" b="1" i="1" dirty="0"/>
          </a:p>
          <a:p>
            <a:pPr marL="0" indent="0">
              <a:buNone/>
              <a:tabLst>
                <a:tab pos="1143000" algn="l"/>
                <a:tab pos="2286000" algn="l"/>
                <a:tab pos="3429000" algn="l"/>
                <a:tab pos="4572000" algn="l"/>
                <a:tab pos="5715000" algn="l"/>
              </a:tabLst>
            </a:pPr>
            <a:r>
              <a:rPr lang="en-US" sz="1200" b="1" i="1" dirty="0" smtClean="0"/>
              <a:t>   Development     Planning	        Consulting        Building		      Assistance           Development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0250" y="4721966"/>
            <a:ext cx="8141676" cy="457200"/>
            <a:chOff x="369278" y="4214946"/>
            <a:chExt cx="8141676" cy="4572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369278" y="4214946"/>
              <a:ext cx="814167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582616" y="4214946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810540" y="4214946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955721" y="4214946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07284" y="4214946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152465" y="4214946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404335" y="4214946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88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/>
              <a:t>EO Overview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616" y="1554787"/>
            <a:ext cx="8247184" cy="5257800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Competencies</a:t>
            </a:r>
            <a:r>
              <a:rPr lang="en-US" sz="1800" dirty="0"/>
              <a:t>	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sz="1800" dirty="0"/>
              <a:t>Clients served are socially or economically disadvantaged and include women, Latinos, Native Americans, immigrants and </a:t>
            </a:r>
            <a:r>
              <a:rPr lang="en-US" sz="1800" dirty="0" smtClean="0"/>
              <a:t>refugees</a:t>
            </a:r>
            <a:endParaRPr lang="en-US" sz="1800" dirty="0"/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sz="1800" dirty="0"/>
              <a:t>Culturally informed </a:t>
            </a:r>
            <a:r>
              <a:rPr lang="en-US" sz="1800" dirty="0" smtClean="0"/>
              <a:t>service</a:t>
            </a:r>
            <a:endParaRPr lang="en-US" sz="1800" dirty="0"/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sz="1800" dirty="0"/>
              <a:t>Modified trainings to meet the needs of people with varying educational backgrounds, languages (with interpreters), and literacy </a:t>
            </a:r>
            <a:r>
              <a:rPr lang="en-US" sz="1800" dirty="0" smtClean="0"/>
              <a:t>levels</a:t>
            </a:r>
          </a:p>
          <a:p>
            <a:pPr marL="0" indent="0">
              <a:buNone/>
            </a:pPr>
            <a:r>
              <a:rPr lang="en-US" sz="2400" dirty="0" smtClean="0"/>
              <a:t>Projects</a:t>
            </a:r>
            <a:endParaRPr lang="en-US" sz="2400" dirty="0"/>
          </a:p>
          <a:p>
            <a:pPr marL="452438" lvl="1" indent="-223838">
              <a:buFont typeface="Arial" panose="020B0604020202020204" pitchFamily="34" charset="0"/>
              <a:buChar char="•"/>
            </a:pPr>
            <a:r>
              <a:rPr lang="en-US" sz="1800" dirty="0"/>
              <a:t>Individual Development Account</a:t>
            </a:r>
          </a:p>
          <a:p>
            <a:pPr marL="452438" lvl="1" indent="-223838">
              <a:buFont typeface="Arial" panose="020B0604020202020204" pitchFamily="34" charset="0"/>
              <a:buChar char="•"/>
              <a:tabLst>
                <a:tab pos="4572000" algn="l"/>
              </a:tabLst>
            </a:pPr>
            <a:r>
              <a:rPr lang="en-US" sz="1800" dirty="0"/>
              <a:t>Financial Capability</a:t>
            </a:r>
          </a:p>
          <a:p>
            <a:pPr marL="452438" lvl="1" indent="-223838">
              <a:buFont typeface="Arial" panose="020B0604020202020204" pitchFamily="34" charset="0"/>
              <a:buChar char="•"/>
              <a:tabLst>
                <a:tab pos="4572000" algn="l"/>
              </a:tabLst>
            </a:pPr>
            <a:r>
              <a:rPr lang="en-US" sz="1800" dirty="0"/>
              <a:t>Financing</a:t>
            </a:r>
          </a:p>
          <a:p>
            <a:pPr marL="452438" lvl="1" indent="-223838">
              <a:buFont typeface="Arial" panose="020B0604020202020204" pitchFamily="34" charset="0"/>
              <a:buChar char="•"/>
              <a:tabLst>
                <a:tab pos="4572000" algn="l"/>
              </a:tabLst>
            </a:pPr>
            <a:r>
              <a:rPr lang="en-US" sz="1800" dirty="0" smtClean="0"/>
              <a:t>Global </a:t>
            </a:r>
            <a:r>
              <a:rPr lang="en-US" sz="1800" dirty="0"/>
              <a:t>Gardens</a:t>
            </a:r>
          </a:p>
          <a:p>
            <a:pPr marL="452438" lvl="1" indent="-223838">
              <a:buFont typeface="Arial" panose="020B0604020202020204" pitchFamily="34" charset="0"/>
              <a:buChar char="•"/>
              <a:tabLst>
                <a:tab pos="4572000" algn="l"/>
              </a:tabLst>
            </a:pPr>
            <a:r>
              <a:rPr lang="en-US" sz="1800" dirty="0"/>
              <a:t>Global Talent Idaho</a:t>
            </a:r>
          </a:p>
          <a:p>
            <a:pPr marL="452438" lvl="1" indent="-223838">
              <a:buFont typeface="Arial" panose="020B0604020202020204" pitchFamily="34" charset="0"/>
              <a:buChar char="•"/>
            </a:pPr>
            <a:r>
              <a:rPr lang="en-US" sz="1800" dirty="0" smtClean="0"/>
              <a:t>Refugee </a:t>
            </a:r>
            <a:r>
              <a:rPr lang="en-US" sz="1800" dirty="0"/>
              <a:t>Childcare Business </a:t>
            </a:r>
            <a:r>
              <a:rPr lang="en-US" sz="1800" dirty="0" smtClean="0"/>
              <a:t>Development</a:t>
            </a:r>
            <a:endParaRPr lang="en-US" sz="1800" dirty="0"/>
          </a:p>
          <a:p>
            <a:pPr marL="452438" lvl="1" indent="-223838">
              <a:buFont typeface="Arial" panose="020B0604020202020204" pitchFamily="34" charset="0"/>
              <a:buChar char="•"/>
              <a:tabLst>
                <a:tab pos="4572000" algn="l"/>
              </a:tabLst>
            </a:pPr>
            <a:r>
              <a:rPr lang="en-US" sz="1800" dirty="0" smtClean="0"/>
              <a:t>Women’s </a:t>
            </a:r>
            <a:r>
              <a:rPr lang="en-US" sz="1800" dirty="0"/>
              <a:t>Business </a:t>
            </a:r>
            <a:r>
              <a:rPr lang="en-US" sz="1800" dirty="0" smtClean="0"/>
              <a:t>Center</a:t>
            </a:r>
          </a:p>
        </p:txBody>
      </p:sp>
    </p:spTree>
    <p:extLst>
      <p:ext uri="{BB962C8B-B14F-4D97-AF65-F5344CB8AC3E}">
        <p14:creationId xmlns:p14="http://schemas.microsoft.com/office/powerpoint/2010/main" val="28262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7471" y="2713619"/>
            <a:ext cx="2324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Business Planning</a:t>
            </a:r>
          </a:p>
          <a:p>
            <a:pPr marL="285750" indent="-285750"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Market research</a:t>
            </a:r>
          </a:p>
          <a:p>
            <a:pPr marL="285750" indent="-285750"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Positioning</a:t>
            </a:r>
          </a:p>
          <a:p>
            <a:pPr marL="285750" indent="-285750"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Financial </a:t>
            </a:r>
            <a:r>
              <a:rPr lang="en-US" sz="1400" dirty="0" smtClean="0"/>
              <a:t>viability</a:t>
            </a:r>
            <a:endParaRPr lang="en-US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447471" y="1640149"/>
            <a:ext cx="2889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Asset Development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Basic financial education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One-on-one coaching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Matched savings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471" y="3798731"/>
            <a:ext cx="2626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Business Consulting</a:t>
            </a:r>
            <a:endParaRPr lang="en-US" sz="1400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Marketing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Finance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Operations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447471" y="4872201"/>
            <a:ext cx="253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Credit Building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Credit education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One-on-one coaching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Credit builder tools</a:t>
            </a:r>
          </a:p>
        </p:txBody>
      </p:sp>
      <p:sp>
        <p:nvSpPr>
          <p:cNvPr id="8" name="Rectangle 7"/>
          <p:cNvSpPr/>
          <p:nvPr/>
        </p:nvSpPr>
        <p:spPr>
          <a:xfrm>
            <a:off x="4902739" y="1640468"/>
            <a:ext cx="24902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Financing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Business loans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Credit builder loans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Personal loans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2739" y="2713619"/>
            <a:ext cx="3307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Technical Assistance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Registering, Licensing, Permitting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Taxes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Insurance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02739" y="3786770"/>
            <a:ext cx="37548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Workforce Development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Career counseling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Cultural orientation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Training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Mentoring, networking and internships</a:t>
            </a:r>
          </a:p>
        </p:txBody>
      </p:sp>
    </p:spTree>
    <p:extLst>
      <p:ext uri="{BB962C8B-B14F-4D97-AF65-F5344CB8AC3E}">
        <p14:creationId xmlns:p14="http://schemas.microsoft.com/office/powerpoint/2010/main" val="120997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/>
              <a:t>EO Overview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616" y="1641412"/>
            <a:ext cx="8247184" cy="5257800"/>
          </a:xfrm>
        </p:spPr>
        <p:txBody>
          <a:bodyPr numCol="2">
            <a:noAutofit/>
          </a:bodyPr>
          <a:lstStyle/>
          <a:p>
            <a:pPr marL="283464" indent="-283464">
              <a:spcBef>
                <a:spcPts val="0"/>
              </a:spcBef>
              <a:buNone/>
            </a:pPr>
            <a:r>
              <a:rPr lang="en-US" sz="1400" b="1" dirty="0"/>
              <a:t>Asset Development</a:t>
            </a:r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Basic financial education</a:t>
            </a:r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One-on-one coaching</a:t>
            </a:r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Matched </a:t>
            </a:r>
            <a:r>
              <a:rPr lang="en-US" sz="1400" dirty="0" smtClean="0"/>
              <a:t>savings</a:t>
            </a:r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3464" indent="-283464">
              <a:spcBef>
                <a:spcPts val="0"/>
              </a:spcBef>
              <a:buNone/>
            </a:pPr>
            <a:r>
              <a:rPr lang="en-US" sz="1400" b="1" dirty="0"/>
              <a:t>Business Planning</a:t>
            </a:r>
          </a:p>
          <a:p>
            <a:pPr marL="283464" indent="-283464">
              <a:spcBef>
                <a:spcPts val="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Market research</a:t>
            </a:r>
          </a:p>
          <a:p>
            <a:pPr marL="283464" indent="-283464">
              <a:spcBef>
                <a:spcPts val="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Positioning</a:t>
            </a:r>
          </a:p>
          <a:p>
            <a:pPr marL="283464" indent="-283464">
              <a:spcBef>
                <a:spcPts val="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Financial </a:t>
            </a:r>
            <a:r>
              <a:rPr lang="en-US" sz="1400" dirty="0" smtClean="0"/>
              <a:t>viability</a:t>
            </a:r>
          </a:p>
          <a:p>
            <a:pPr marL="283464" indent="-283464">
              <a:spcBef>
                <a:spcPts val="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3464" indent="-283464">
              <a:spcBef>
                <a:spcPts val="0"/>
              </a:spcBef>
              <a:buNone/>
            </a:pPr>
            <a:r>
              <a:rPr lang="en-US" sz="1400" b="1" dirty="0"/>
              <a:t>Business Consulting</a:t>
            </a:r>
            <a:endParaRPr lang="en-US" sz="1400" dirty="0"/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Marketing</a:t>
            </a:r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Finance</a:t>
            </a:r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Operations</a:t>
            </a:r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3464" indent="-283464">
              <a:spcBef>
                <a:spcPts val="0"/>
              </a:spcBef>
              <a:buNone/>
            </a:pPr>
            <a:r>
              <a:rPr lang="en-US" sz="1400" b="1" dirty="0"/>
              <a:t>Credit Building</a:t>
            </a:r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Credit education</a:t>
            </a:r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One-on-one coaching</a:t>
            </a:r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Credit builder </a:t>
            </a:r>
            <a:r>
              <a:rPr lang="en-US" sz="1400" dirty="0" smtClean="0"/>
              <a:t>tools</a:t>
            </a:r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None/>
            </a:pPr>
            <a:endParaRPr lang="en-US" sz="1400" dirty="0"/>
          </a:p>
          <a:p>
            <a:pPr marL="283464" indent="-283464">
              <a:spcBef>
                <a:spcPts val="0"/>
              </a:spcBef>
              <a:buNone/>
            </a:pPr>
            <a:endParaRPr lang="en-US" sz="1400" b="1" dirty="0" smtClean="0"/>
          </a:p>
          <a:p>
            <a:pPr marL="283464" indent="-283464">
              <a:spcBef>
                <a:spcPts val="0"/>
              </a:spcBef>
              <a:buNone/>
            </a:pPr>
            <a:endParaRPr lang="en-US" sz="1400" b="1" dirty="0"/>
          </a:p>
          <a:p>
            <a:pPr marL="283464" indent="-283464">
              <a:spcBef>
                <a:spcPts val="0"/>
              </a:spcBef>
              <a:buNone/>
            </a:pPr>
            <a:endParaRPr lang="en-US" sz="1400" b="1" dirty="0" smtClean="0"/>
          </a:p>
          <a:p>
            <a:pPr marL="283464" indent="-283464">
              <a:spcBef>
                <a:spcPts val="0"/>
              </a:spcBef>
              <a:buNone/>
            </a:pPr>
            <a:endParaRPr lang="en-US" sz="1400" b="1" dirty="0"/>
          </a:p>
          <a:p>
            <a:pPr marL="283464" indent="-283464">
              <a:spcBef>
                <a:spcPts val="0"/>
              </a:spcBef>
              <a:buNone/>
            </a:pPr>
            <a:r>
              <a:rPr lang="en-US" sz="1400" b="1" dirty="0" smtClean="0"/>
              <a:t>Financing</a:t>
            </a:r>
            <a:endParaRPr lang="en-US" sz="1400" b="1" dirty="0"/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Business loans</a:t>
            </a:r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Credit builder loans</a:t>
            </a:r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Personal </a:t>
            </a:r>
            <a:r>
              <a:rPr lang="en-US" sz="1400" dirty="0" smtClean="0"/>
              <a:t>loans</a:t>
            </a:r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3464" indent="-283464">
              <a:spcBef>
                <a:spcPts val="0"/>
              </a:spcBef>
              <a:buNone/>
            </a:pPr>
            <a:r>
              <a:rPr lang="en-US" sz="1400" b="1" dirty="0"/>
              <a:t>Technical Assistance</a:t>
            </a:r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Registering, Licensing, Permitting</a:t>
            </a:r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Taxes</a:t>
            </a:r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Insurance</a:t>
            </a:r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3464" indent="-283464">
              <a:spcBef>
                <a:spcPts val="0"/>
              </a:spcBef>
              <a:buNone/>
            </a:pPr>
            <a:r>
              <a:rPr lang="en-US" sz="1400" b="1" dirty="0"/>
              <a:t>Workforce Development</a:t>
            </a:r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Career counseling</a:t>
            </a:r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Cultural orientation</a:t>
            </a:r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Training</a:t>
            </a:r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Mentoring, networking and internships</a:t>
            </a:r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3464" indent="-283464">
              <a:spcBef>
                <a:spcPts val="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3464" indent="-283464">
              <a:spcBef>
                <a:spcPts val="0"/>
              </a:spcBef>
              <a:buClr>
                <a:srgbClr val="C00000"/>
              </a:buClr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358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Market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Commissioned </a:t>
            </a:r>
            <a:r>
              <a:rPr lang="en-US" dirty="0"/>
              <a:t>study of “economic leakage”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Ada </a:t>
            </a:r>
            <a:r>
              <a:rPr lang="en-US" dirty="0"/>
              <a:t>and Canyon counties</a:t>
            </a:r>
          </a:p>
          <a:p>
            <a:r>
              <a:rPr lang="en-US" dirty="0"/>
              <a:t>U</a:t>
            </a:r>
            <a:r>
              <a:rPr lang="en-US" dirty="0" smtClean="0"/>
              <a:t>nderstand </a:t>
            </a:r>
            <a:r>
              <a:rPr lang="en-US" dirty="0"/>
              <a:t>the opportunities for micro-enterprise and small business </a:t>
            </a:r>
            <a:r>
              <a:rPr lang="en-US" dirty="0" smtClean="0"/>
              <a:t>development in Treasure Valley</a:t>
            </a:r>
            <a:endParaRPr lang="en-US" dirty="0"/>
          </a:p>
          <a:p>
            <a:r>
              <a:rPr lang="en-US" dirty="0" smtClean="0"/>
              <a:t>Focus on locally owned and import substituting (LOIS) versus “attract and retain” outside businesses</a:t>
            </a:r>
          </a:p>
          <a:p>
            <a:r>
              <a:rPr lang="en-US" dirty="0" smtClean="0"/>
              <a:t>Mechanism for business and job creation</a:t>
            </a:r>
          </a:p>
        </p:txBody>
      </p:sp>
    </p:spTree>
    <p:extLst>
      <p:ext uri="{BB962C8B-B14F-4D97-AF65-F5344CB8AC3E}">
        <p14:creationId xmlns:p14="http://schemas.microsoft.com/office/powerpoint/2010/main" val="18876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Social Enterprise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14138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Centered around Global Community Market</a:t>
            </a:r>
            <a:endParaRPr lang="en-US" dirty="0"/>
          </a:p>
          <a:p>
            <a:r>
              <a:rPr lang="en-US" dirty="0" smtClean="0"/>
              <a:t>Hub for colocation of workforce development, business development, and service delivery</a:t>
            </a:r>
          </a:p>
          <a:p>
            <a:r>
              <a:rPr lang="en-US" dirty="0" smtClean="0"/>
              <a:t>Provides socially and economically disadvantaged clients tools and resources for financial capability</a:t>
            </a:r>
          </a:p>
          <a:p>
            <a:r>
              <a:rPr lang="en-US" dirty="0" smtClean="0"/>
              <a:t>Includes community gathering space for social integration</a:t>
            </a:r>
          </a:p>
          <a:p>
            <a:r>
              <a:rPr lang="en-US" dirty="0" smtClean="0"/>
              <a:t>Engages community partners</a:t>
            </a:r>
          </a:p>
        </p:txBody>
      </p:sp>
    </p:spTree>
    <p:extLst>
      <p:ext uri="{BB962C8B-B14F-4D97-AF65-F5344CB8AC3E}">
        <p14:creationId xmlns:p14="http://schemas.microsoft.com/office/powerpoint/2010/main" val="10770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Outputs &amp;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79302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u="sng" dirty="0"/>
              <a:t>Refugee Business Statistics </a:t>
            </a:r>
            <a:r>
              <a:rPr lang="en-US" sz="2100" u="sng" dirty="0" smtClean="0"/>
              <a:t>(Since 2002)</a:t>
            </a:r>
            <a:endParaRPr lang="en-US" sz="2100" dirty="0"/>
          </a:p>
          <a:p>
            <a:pPr lvl="1">
              <a:lnSpc>
                <a:spcPct val="90000"/>
              </a:lnSpc>
            </a:pPr>
            <a:r>
              <a:rPr lang="en-US" sz="1700" dirty="0"/>
              <a:t>420 New Businesses Starts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630 Jobs Created 176 small business loans with $950,000 disbursed 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95% Loan Repayment Rate 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Most Common Types of Business Starts: </a:t>
            </a:r>
          </a:p>
          <a:p>
            <a:pPr lvl="2"/>
            <a:r>
              <a:rPr lang="en-US" sz="1700" dirty="0"/>
              <a:t>Transportation including trucking, medical, and taxi </a:t>
            </a:r>
          </a:p>
          <a:p>
            <a:pPr lvl="2"/>
            <a:r>
              <a:rPr lang="en-US" sz="1700" dirty="0"/>
              <a:t>Retail and </a:t>
            </a:r>
            <a:r>
              <a:rPr lang="en-US" sz="1700" dirty="0" smtClean="0"/>
              <a:t>grocery </a:t>
            </a:r>
            <a:r>
              <a:rPr lang="en-US" sz="1700" dirty="0"/>
              <a:t>Stores </a:t>
            </a:r>
          </a:p>
          <a:p>
            <a:pPr lvl="2"/>
            <a:r>
              <a:rPr lang="en-US" sz="1700" dirty="0"/>
              <a:t>Child </a:t>
            </a:r>
            <a:r>
              <a:rPr lang="en-US" sz="1700" dirty="0" smtClean="0"/>
              <a:t>care</a:t>
            </a:r>
            <a:endParaRPr lang="en-US" sz="1700" dirty="0"/>
          </a:p>
          <a:p>
            <a:pPr lvl="2"/>
            <a:r>
              <a:rPr lang="en-US" sz="1700" dirty="0" smtClean="0"/>
              <a:t>Restaurants, mobile food </a:t>
            </a:r>
            <a:endParaRPr lang="en-US" sz="1700" dirty="0"/>
          </a:p>
          <a:p>
            <a:pPr lvl="2"/>
            <a:r>
              <a:rPr lang="en-US" sz="1700" dirty="0"/>
              <a:t>Car r</a:t>
            </a:r>
            <a:r>
              <a:rPr lang="en-US" sz="1700" dirty="0" smtClean="0"/>
              <a:t>epair shops</a:t>
            </a:r>
            <a:endParaRPr lang="en-US" sz="1700" dirty="0"/>
          </a:p>
          <a:p>
            <a:pPr lvl="2"/>
            <a:r>
              <a:rPr lang="en-US" sz="1700" dirty="0"/>
              <a:t>Small </a:t>
            </a:r>
            <a:r>
              <a:rPr lang="en-US" sz="1700" dirty="0" smtClean="0"/>
              <a:t>farms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8876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14138"/>
            <a:ext cx="8503920" cy="45720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Name</a:t>
            </a:r>
          </a:p>
          <a:p>
            <a:r>
              <a:rPr lang="en-US" sz="2800" dirty="0" smtClean="0"/>
              <a:t>What drew you to this workshop?</a:t>
            </a:r>
          </a:p>
          <a:p>
            <a:r>
              <a:rPr lang="en-US" dirty="0" smtClean="0"/>
              <a:t>One </a:t>
            </a:r>
            <a:r>
              <a:rPr lang="en-US" dirty="0"/>
              <a:t>w</a:t>
            </a:r>
            <a:r>
              <a:rPr lang="en-US" sz="2800" dirty="0" smtClean="0"/>
              <a:t>ord to describe what you think or feel</a:t>
            </a:r>
            <a:br>
              <a:rPr lang="en-US" sz="2800" dirty="0" smtClean="0"/>
            </a:br>
            <a:r>
              <a:rPr lang="en-US" sz="2800" dirty="0" smtClean="0"/>
              <a:t>about creating economic opportunity</a:t>
            </a:r>
          </a:p>
          <a:p>
            <a:r>
              <a:rPr lang="en-US" sz="2800" dirty="0" smtClean="0"/>
              <a:t>Organization affiliation, if any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1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Outputs &amp;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94802"/>
            <a:ext cx="8503920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/>
              <a:t>Individual Development </a:t>
            </a:r>
            <a:r>
              <a:rPr lang="en-US" u="sng" dirty="0" smtClean="0"/>
              <a:t>Account </a:t>
            </a:r>
            <a:endParaRPr lang="en-US" dirty="0"/>
          </a:p>
          <a:p>
            <a:pPr lvl="1"/>
            <a:r>
              <a:rPr lang="en-US" dirty="0" smtClean="0"/>
              <a:t>74 </a:t>
            </a:r>
            <a:r>
              <a:rPr lang="en-US" dirty="0"/>
              <a:t>post secondary </a:t>
            </a:r>
            <a:r>
              <a:rPr lang="en-US" dirty="0" smtClean="0"/>
              <a:t>education (since 2007)</a:t>
            </a:r>
            <a:endParaRPr lang="en-US" dirty="0"/>
          </a:p>
          <a:p>
            <a:pPr lvl="1"/>
            <a:r>
              <a:rPr lang="en-US" dirty="0" smtClean="0"/>
              <a:t>71 microenterprise (since 2007)</a:t>
            </a:r>
            <a:endParaRPr lang="en-US" dirty="0"/>
          </a:p>
          <a:p>
            <a:pPr lvl="1"/>
            <a:r>
              <a:rPr lang="en-US" dirty="0" smtClean="0"/>
              <a:t>145 vehicle purchases (since 2007)</a:t>
            </a:r>
            <a:endParaRPr lang="en-US" dirty="0"/>
          </a:p>
          <a:p>
            <a:pPr lvl="1"/>
            <a:r>
              <a:rPr lang="en-US" dirty="0" smtClean="0"/>
              <a:t>109 home purchases (since 2001: asset value $12,693,359.17)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Global Talent Idaho (Since 2015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24 job seekers placed into </a:t>
            </a:r>
            <a:r>
              <a:rPr lang="en-US" dirty="0"/>
              <a:t>skilled positions</a:t>
            </a:r>
          </a:p>
          <a:p>
            <a:pPr lvl="1"/>
            <a:r>
              <a:rPr lang="en-US" dirty="0"/>
              <a:t>Average </a:t>
            </a:r>
            <a:r>
              <a:rPr lang="en-US" dirty="0" smtClean="0"/>
              <a:t>annual income gain </a:t>
            </a:r>
            <a:r>
              <a:rPr lang="en-US" dirty="0"/>
              <a:t>of </a:t>
            </a:r>
            <a:r>
              <a:rPr lang="en-US" dirty="0" smtClean="0"/>
              <a:t>$18,568</a:t>
            </a:r>
            <a:br>
              <a:rPr lang="en-US" dirty="0" smtClean="0"/>
            </a:br>
            <a:r>
              <a:rPr lang="en-US" dirty="0" smtClean="0"/>
              <a:t>(304% over pre-placement earnings)</a:t>
            </a:r>
            <a:endParaRPr lang="en-US" dirty="0"/>
          </a:p>
          <a:p>
            <a:pPr lvl="1"/>
            <a:r>
              <a:rPr lang="en-US" dirty="0" smtClean="0"/>
              <a:t>$445,635 in </a:t>
            </a:r>
            <a:r>
              <a:rPr lang="en-US" dirty="0"/>
              <a:t>economic </a:t>
            </a:r>
            <a:r>
              <a:rPr lang="en-US" dirty="0" smtClean="0"/>
              <a:t>impact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u="sng" dirty="0"/>
              <a:t>Global </a:t>
            </a:r>
            <a:r>
              <a:rPr lang="en-US" u="sng" dirty="0" smtClean="0"/>
              <a:t>Gardens (Since 2004)</a:t>
            </a:r>
          </a:p>
          <a:p>
            <a:pPr lvl="1"/>
            <a:r>
              <a:rPr lang="en-US" dirty="0" smtClean="0"/>
              <a:t>9 refugee-owned farms created; average sales of $5,623 per farmer</a:t>
            </a:r>
          </a:p>
          <a:p>
            <a:pPr lvl="1"/>
            <a:r>
              <a:rPr lang="en-US" dirty="0" smtClean="0"/>
              <a:t>15 Native American hoop houses in production</a:t>
            </a:r>
          </a:p>
          <a:p>
            <a:pPr lvl="1"/>
            <a:r>
              <a:rPr lang="en-US" dirty="0" smtClean="0"/>
              <a:t>1 Duck Valley Farmers Market launched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6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Outputs, Outcomes and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9"/>
            <a:ext cx="8503920" cy="4992086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OUTPUTS </a:t>
            </a:r>
            <a:r>
              <a:rPr lang="en-US" dirty="0" smtClean="0"/>
              <a:t>tell </a:t>
            </a:r>
            <a:r>
              <a:rPr lang="en-US" dirty="0"/>
              <a:t>us what has occurred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OUTCOMES </a:t>
            </a:r>
            <a:r>
              <a:rPr lang="en-US" dirty="0" smtClean="0"/>
              <a:t>identify changes because of a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IMPACTS </a:t>
            </a:r>
            <a:r>
              <a:rPr lang="en-US" dirty="0" smtClean="0"/>
              <a:t>tell us how </a:t>
            </a:r>
            <a:r>
              <a:rPr lang="en-US" dirty="0"/>
              <a:t>a program might have affected participants’ lives on a broader </a:t>
            </a:r>
            <a:r>
              <a:rPr lang="en-US" dirty="0" smtClean="0"/>
              <a:t>scale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0" lvl="1" indent="0" defTabSz="457200">
              <a:buNone/>
            </a:pPr>
            <a:endParaRPr lang="en-US" sz="1000" dirty="0" smtClean="0">
              <a:latin typeface="Candara" panose="020E0502030303020204" pitchFamily="34" charset="0"/>
            </a:endParaRPr>
          </a:p>
          <a:p>
            <a:pPr marL="0" lvl="1" indent="0" defTabSz="457200">
              <a:buNone/>
            </a:pPr>
            <a:r>
              <a:rPr lang="en-US" sz="1000" dirty="0" smtClean="0">
                <a:latin typeface="Candara" panose="020E0502030303020204" pitchFamily="34" charset="0"/>
              </a:rPr>
              <a:t>Sources: </a:t>
            </a:r>
            <a:r>
              <a:rPr lang="en-US" sz="1000" dirty="0">
                <a:latin typeface="Candara" panose="020E0502030303020204" pitchFamily="34" charset="0"/>
                <a:hlinkClick r:id="rId3"/>
              </a:rPr>
              <a:t>http://</a:t>
            </a:r>
            <a:r>
              <a:rPr lang="en-US" sz="1000" dirty="0" smtClean="0">
                <a:latin typeface="Candara" panose="020E0502030303020204" pitchFamily="34" charset="0"/>
                <a:hlinkClick r:id="rId3"/>
              </a:rPr>
              <a:t>nonprofitanswerguide.org</a:t>
            </a:r>
            <a:r>
              <a:rPr lang="en-US" sz="1000" dirty="0">
                <a:latin typeface="Candara" panose="020E0502030303020204" pitchFamily="34" charset="0"/>
              </a:rPr>
              <a:t> </a:t>
            </a:r>
            <a:r>
              <a:rPr lang="en-US" sz="1000" dirty="0" smtClean="0">
                <a:latin typeface="Candara" panose="020E0502030303020204" pitchFamily="34" charset="0"/>
              </a:rPr>
              <a:t>. Illustration used with </a:t>
            </a:r>
            <a:r>
              <a:rPr lang="en-US" sz="1000" dirty="0">
                <a:latin typeface="Candara" panose="020E0502030303020204" pitchFamily="34" charset="0"/>
              </a:rPr>
              <a:t>permission from Nature Publishing Group License Number: 3802611346635 </a:t>
            </a:r>
            <a:r>
              <a:rPr lang="en-US" sz="1000" dirty="0" smtClean="0">
                <a:latin typeface="Candara" panose="020E0502030303020204" pitchFamily="34" charset="0"/>
              </a:rPr>
              <a:t>from </a:t>
            </a:r>
            <a:r>
              <a:rPr lang="en-US" sz="1000" i="1" dirty="0" smtClean="0">
                <a:latin typeface="Candara" panose="020E0502030303020204" pitchFamily="34" charset="0"/>
              </a:rPr>
              <a:t>Research </a:t>
            </a:r>
            <a:r>
              <a:rPr lang="en-US" sz="1000" i="1" dirty="0">
                <a:latin typeface="Candara" panose="020E0502030303020204" pitchFamily="34" charset="0"/>
              </a:rPr>
              <a:t>impact: Income for </a:t>
            </a:r>
            <a:r>
              <a:rPr lang="en-US" sz="1000" i="1" dirty="0" smtClean="0">
                <a:latin typeface="Candara" panose="020E0502030303020204" pitchFamily="34" charset="0"/>
              </a:rPr>
              <a:t>outcome </a:t>
            </a:r>
            <a:r>
              <a:rPr lang="en-US" sz="1000" dirty="0" smtClean="0">
                <a:latin typeface="Candara" panose="020E0502030303020204" pitchFamily="34" charset="0"/>
              </a:rPr>
              <a:t>authored by </a:t>
            </a:r>
            <a:r>
              <a:rPr lang="en-US" sz="1000" dirty="0" err="1" smtClean="0">
                <a:latin typeface="Candara" panose="020E0502030303020204" pitchFamily="34" charset="0"/>
              </a:rPr>
              <a:t>Branwen</a:t>
            </a:r>
            <a:r>
              <a:rPr lang="en-US" sz="1000" dirty="0" smtClean="0">
                <a:latin typeface="Candara" panose="020E0502030303020204" pitchFamily="34" charset="0"/>
              </a:rPr>
              <a:t> Morgan, 2014.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00" y="3282472"/>
            <a:ext cx="5875244" cy="259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8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sz="6400" dirty="0" smtClean="0"/>
          </a:p>
          <a:p>
            <a:pPr marL="0" indent="0" algn="ctr">
              <a:buNone/>
            </a:pPr>
            <a:r>
              <a:rPr lang="en-US" sz="6600" dirty="0" smtClean="0"/>
              <a:t>Q + A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055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Lending Products Implementation</a:t>
            </a:r>
          </a:p>
          <a:p>
            <a:r>
              <a:rPr lang="en-US" dirty="0" smtClean="0"/>
              <a:t>EO Launch and Market Analysis: March 16-17</a:t>
            </a:r>
          </a:p>
          <a:p>
            <a:r>
              <a:rPr lang="en-US" dirty="0" smtClean="0"/>
              <a:t>Global Community Market: Temp </a:t>
            </a:r>
            <a:r>
              <a:rPr lang="en-US" dirty="0"/>
              <a:t>to Perm Home </a:t>
            </a:r>
            <a:r>
              <a:rPr lang="en-US" dirty="0" smtClean="0"/>
              <a:t>Social Enterprise Hub Development</a:t>
            </a:r>
          </a:p>
          <a:p>
            <a:pPr lvl="1"/>
            <a:r>
              <a:rPr lang="en-US" dirty="0" smtClean="0"/>
              <a:t>Funding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Phased implementation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dirty="0" smtClean="0"/>
              <a:t>What’s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79302"/>
            <a:ext cx="8503920" cy="4572000"/>
          </a:xfrm>
        </p:spPr>
        <p:txBody>
          <a:bodyPr anchor="ctr"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Beth Geagan</a:t>
            </a:r>
          </a:p>
          <a:p>
            <a:pPr marL="0" indent="0" algn="ctr">
              <a:buNone/>
            </a:pPr>
            <a:r>
              <a:rPr lang="en-US" sz="2000" dirty="0" smtClean="0"/>
              <a:t>Economic Opportunity Director &amp; Chief Strategy Officer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hlinkClick r:id="rId3"/>
              </a:rPr>
              <a:t>bgeagan@jannus.org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dirty="0" smtClean="0"/>
              <a:t>Gina Bessire</a:t>
            </a:r>
          </a:p>
          <a:p>
            <a:pPr marL="0" indent="0" algn="ctr">
              <a:buNone/>
            </a:pPr>
            <a:r>
              <a:rPr lang="en-US" sz="2000" dirty="0" smtClean="0"/>
              <a:t>Project Manager, Native American Liaison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hlinkClick r:id="rId4"/>
              </a:rPr>
              <a:t>gbessire@jannus.org</a:t>
            </a:r>
            <a:endParaRPr lang="en-US" sz="2000" dirty="0"/>
          </a:p>
          <a:p>
            <a:pPr marL="0" indent="0" algn="ctr">
              <a:buNone/>
            </a:pPr>
            <a:r>
              <a:rPr lang="en-US" dirty="0" smtClean="0"/>
              <a:t>Kate Nelson</a:t>
            </a:r>
            <a:br>
              <a:rPr lang="en-US" dirty="0" smtClean="0"/>
            </a:br>
            <a:r>
              <a:rPr lang="en-US" sz="2000" dirty="0"/>
              <a:t>Project Manager, </a:t>
            </a:r>
            <a:r>
              <a:rPr lang="en-US" sz="2000" dirty="0" smtClean="0"/>
              <a:t>Refugee Liaison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 smtClean="0">
                <a:hlinkClick r:id="rId5"/>
              </a:rPr>
              <a:t>knelson@jannus.org</a:t>
            </a: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14138"/>
            <a:ext cx="850392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Learning Objectives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Economic Opportunity</a:t>
            </a:r>
          </a:p>
          <a:p>
            <a:r>
              <a:rPr lang="en-US" sz="2800" dirty="0" smtClean="0"/>
              <a:t>Financial Capability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Equality and Equity</a:t>
            </a:r>
          </a:p>
          <a:p>
            <a:r>
              <a:rPr lang="en-US" sz="2800" dirty="0" err="1" smtClean="0"/>
              <a:t>Jannus</a:t>
            </a:r>
            <a:r>
              <a:rPr lang="en-US" dirty="0" smtClean="0"/>
              <a:t>/EO Overview</a:t>
            </a:r>
            <a:endParaRPr lang="en-US" sz="2800" dirty="0" smtClean="0"/>
          </a:p>
          <a:p>
            <a:r>
              <a:rPr lang="en-US" sz="2800" dirty="0" smtClean="0"/>
              <a:t>Services</a:t>
            </a:r>
          </a:p>
          <a:p>
            <a:r>
              <a:rPr lang="en-US" dirty="0" smtClean="0"/>
              <a:t>Impact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Q+A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4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14138"/>
            <a:ext cx="8503920" cy="4572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What is Economic Opportunity and why does it matter?</a:t>
            </a:r>
          </a:p>
          <a:p>
            <a:endParaRPr lang="en-US" dirty="0" smtClean="0"/>
          </a:p>
          <a:p>
            <a:r>
              <a:rPr lang="en-US" sz="2800" dirty="0" smtClean="0"/>
              <a:t>How </a:t>
            </a:r>
            <a:r>
              <a:rPr lang="en-US" dirty="0"/>
              <a:t>are equality </a:t>
            </a:r>
            <a:r>
              <a:rPr lang="en-US" dirty="0" smtClean="0"/>
              <a:t>and equity different </a:t>
            </a:r>
            <a:r>
              <a:rPr lang="en-US" sz="2800" dirty="0" smtClean="0"/>
              <a:t>and why is this important?</a:t>
            </a:r>
          </a:p>
          <a:p>
            <a:endParaRPr lang="en-US" sz="2800" dirty="0" smtClean="0"/>
          </a:p>
          <a:p>
            <a:r>
              <a:rPr lang="en-US" dirty="0" smtClean="0"/>
              <a:t>What is the </a:t>
            </a:r>
            <a:r>
              <a:rPr lang="en-US" dirty="0" err="1" smtClean="0"/>
              <a:t>Jannus</a:t>
            </a:r>
            <a:r>
              <a:rPr lang="en-US" dirty="0" smtClean="0"/>
              <a:t> EO Program—what does it do, who does it serve, how can it help?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49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Economic Opportunity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14138"/>
            <a:ext cx="8503920" cy="45720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3000" dirty="0" smtClean="0"/>
              <a:t>The Economic Opportunity Act (EOA) of 1964 was the centerpiece of the “War on Poverty”</a:t>
            </a:r>
          </a:p>
          <a:p>
            <a:endParaRPr lang="en-US" sz="3000" dirty="0" smtClean="0"/>
          </a:p>
          <a:p>
            <a:r>
              <a:rPr lang="en-US" sz="3000" dirty="0"/>
              <a:t>From onset Republicans and many Southern </a:t>
            </a:r>
            <a:r>
              <a:rPr lang="en-US" sz="3000" dirty="0" smtClean="0"/>
              <a:t>Democrats </a:t>
            </a:r>
            <a:r>
              <a:rPr lang="en-US" sz="3000" dirty="0"/>
              <a:t>attempted to dismantle the </a:t>
            </a:r>
            <a:r>
              <a:rPr lang="en-US" sz="3000" dirty="0" smtClean="0"/>
              <a:t>EOA</a:t>
            </a:r>
          </a:p>
          <a:p>
            <a:endParaRPr lang="en-US" sz="3000" dirty="0"/>
          </a:p>
          <a:p>
            <a:r>
              <a:rPr lang="en-US" sz="3000" dirty="0"/>
              <a:t>Congress repealed the EOA in 1981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sz="1200" dirty="0" smtClean="0"/>
          </a:p>
          <a:p>
            <a:pPr marL="0" lvl="1" indent="0">
              <a:buNone/>
            </a:pPr>
            <a:r>
              <a:rPr lang="en-US" sz="1000" dirty="0" smtClean="0"/>
              <a:t>Source</a:t>
            </a:r>
            <a:r>
              <a:rPr lang="en-US" sz="1000" dirty="0"/>
              <a:t>: http://business.laws.com/economic-opportunity-act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39191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Economic Opportunity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14138"/>
            <a:ext cx="8503920" cy="4572000"/>
          </a:xfrm>
        </p:spPr>
        <p:txBody>
          <a:bodyPr>
            <a:normAutofit/>
          </a:bodyPr>
          <a:lstStyle/>
          <a:p>
            <a:r>
              <a:rPr lang="en-US" dirty="0"/>
              <a:t>A number of programs established by </a:t>
            </a:r>
            <a:r>
              <a:rPr lang="en-US" dirty="0" smtClean="0"/>
              <a:t>the act </a:t>
            </a:r>
            <a:r>
              <a:rPr lang="en-US" dirty="0"/>
              <a:t>have survived to present </a:t>
            </a:r>
            <a:r>
              <a:rPr lang="en-US" dirty="0" smtClean="0"/>
              <a:t>day</a:t>
            </a:r>
          </a:p>
          <a:p>
            <a:r>
              <a:rPr lang="en-US" dirty="0" smtClean="0"/>
              <a:t>Current federal focus:</a:t>
            </a:r>
            <a:endParaRPr lang="en-US" dirty="0"/>
          </a:p>
          <a:p>
            <a:pPr lvl="1"/>
            <a:r>
              <a:rPr lang="en-US" dirty="0" smtClean="0"/>
              <a:t>Raising </a:t>
            </a:r>
            <a:r>
              <a:rPr lang="en-US" dirty="0"/>
              <a:t>the Minimum Wage</a:t>
            </a:r>
          </a:p>
          <a:p>
            <a:pPr lvl="1"/>
            <a:r>
              <a:rPr lang="en-US" dirty="0"/>
              <a:t>Providing High Quality Early Education</a:t>
            </a:r>
          </a:p>
          <a:p>
            <a:pPr lvl="1"/>
            <a:r>
              <a:rPr lang="en-US" dirty="0"/>
              <a:t>Creating Pathways to Jobs</a:t>
            </a:r>
          </a:p>
          <a:p>
            <a:pPr lvl="1"/>
            <a:r>
              <a:rPr lang="en-US" dirty="0"/>
              <a:t>Supporting Strong Families</a:t>
            </a:r>
          </a:p>
          <a:p>
            <a:pPr lvl="1"/>
            <a:r>
              <a:rPr lang="en-US" dirty="0"/>
              <a:t>Increasing Access to Healthy Food</a:t>
            </a:r>
          </a:p>
          <a:p>
            <a:pPr lvl="1"/>
            <a:r>
              <a:rPr lang="en-US" dirty="0"/>
              <a:t>Increasing Financial </a:t>
            </a:r>
            <a:r>
              <a:rPr lang="en-US" dirty="0" smtClean="0"/>
              <a:t>Literacy</a:t>
            </a:r>
          </a:p>
          <a:p>
            <a:pPr lvl="1"/>
            <a:endParaRPr lang="en-US" sz="400" dirty="0"/>
          </a:p>
          <a:p>
            <a:pPr lvl="1"/>
            <a:endParaRPr lang="en-US" sz="400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1000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1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000" dirty="0" smtClean="0"/>
              <a:t>Source</a:t>
            </a:r>
            <a:r>
              <a:rPr lang="en-US" sz="1000" dirty="0"/>
              <a:t>: </a:t>
            </a:r>
            <a:r>
              <a:rPr lang="en-US" sz="1000" dirty="0" smtClean="0"/>
              <a:t>https</a:t>
            </a:r>
            <a:r>
              <a:rPr lang="en-US" sz="1000" dirty="0"/>
              <a:t>://www.whitehouse.gov/issues/urban-and-economic-mobility/economic-opportunity</a:t>
            </a:r>
          </a:p>
        </p:txBody>
      </p:sp>
    </p:spTree>
    <p:extLst>
      <p:ext uri="{BB962C8B-B14F-4D97-AF65-F5344CB8AC3E}">
        <p14:creationId xmlns:p14="http://schemas.microsoft.com/office/powerpoint/2010/main" val="23177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Economic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14138"/>
            <a:ext cx="850392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Overall poverty </a:t>
            </a:r>
            <a:r>
              <a:rPr lang="en-US" dirty="0"/>
              <a:t>rate for 2014 was </a:t>
            </a:r>
            <a:r>
              <a:rPr lang="en-US" dirty="0" smtClean="0"/>
              <a:t>14.8%</a:t>
            </a:r>
          </a:p>
          <a:p>
            <a:r>
              <a:rPr lang="en-US" dirty="0"/>
              <a:t>Poverty rate by race for 2014</a:t>
            </a:r>
          </a:p>
          <a:p>
            <a:pPr lvl="1"/>
            <a:r>
              <a:rPr lang="en-US" dirty="0"/>
              <a:t>Whites: 10.1%</a:t>
            </a:r>
          </a:p>
          <a:p>
            <a:pPr lvl="1"/>
            <a:r>
              <a:rPr lang="en-US" dirty="0"/>
              <a:t>Blacks: 26.2%</a:t>
            </a:r>
          </a:p>
          <a:p>
            <a:pPr lvl="1"/>
            <a:r>
              <a:rPr lang="en-US" dirty="0"/>
              <a:t>Hispanics: 23.6%</a:t>
            </a:r>
          </a:p>
          <a:p>
            <a:pPr lvl="1"/>
            <a:r>
              <a:rPr lang="en-US" dirty="0"/>
              <a:t>Asians: 12%</a:t>
            </a:r>
          </a:p>
          <a:p>
            <a:r>
              <a:rPr lang="en-US" dirty="0" smtClean="0"/>
              <a:t>2014 poverty rate for refugees: 44%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 smtClean="0"/>
              <a:t>Sources: </a:t>
            </a:r>
            <a:r>
              <a:rPr lang="en-US" sz="1000" dirty="0"/>
              <a:t>Income, Poverty, and Health Insurance Coverage in the United </a:t>
            </a:r>
            <a:r>
              <a:rPr lang="en-US" sz="1000" dirty="0" smtClean="0"/>
              <a:t>States, 2014</a:t>
            </a:r>
            <a:r>
              <a:rPr lang="en-US" sz="1000" dirty="0"/>
              <a:t>, U.S. Census </a:t>
            </a:r>
            <a:r>
              <a:rPr lang="en-US" sz="1000" dirty="0" smtClean="0"/>
              <a:t>Bureau; The Integration Outcomes of U.S. Refugees, Successes and Challenges, 2015 Migration Policy Institute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Economic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14138"/>
            <a:ext cx="850392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United Way ALICE Project</a:t>
            </a:r>
            <a:br>
              <a:rPr lang="en-US" dirty="0" smtClean="0"/>
            </a:br>
            <a:r>
              <a:rPr lang="en-US" dirty="0" smtClean="0"/>
              <a:t>(Asset </a:t>
            </a:r>
            <a:r>
              <a:rPr lang="en-US" dirty="0"/>
              <a:t>Limited, Income Constrained, </a:t>
            </a:r>
            <a:r>
              <a:rPr lang="en-US" dirty="0" smtClean="0"/>
              <a:t>Employed)</a:t>
            </a:r>
          </a:p>
          <a:p>
            <a:pPr marL="3429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Idaho-at-a-Glance (2013)</a:t>
            </a:r>
            <a:endParaRPr lang="en-US" sz="2800" dirty="0"/>
          </a:p>
          <a:p>
            <a:pPr lvl="1">
              <a:lnSpc>
                <a:spcPct val="110000"/>
              </a:lnSpc>
            </a:pPr>
            <a:r>
              <a:rPr lang="en-US" dirty="0"/>
              <a:t>15% (87,233 households) </a:t>
            </a:r>
            <a:r>
              <a:rPr lang="en-US" dirty="0" smtClean="0"/>
              <a:t>live </a:t>
            </a:r>
            <a:r>
              <a:rPr lang="en-US" dirty="0"/>
              <a:t>in poverty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22% (130,397 households) </a:t>
            </a:r>
            <a:r>
              <a:rPr lang="en-US" dirty="0" smtClean="0"/>
              <a:t>are </a:t>
            </a:r>
            <a:r>
              <a:rPr lang="en-US" dirty="0"/>
              <a:t>ALICE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Survival budget single adult: $16,660</a:t>
            </a:r>
            <a:br>
              <a:rPr lang="en-US" dirty="0"/>
            </a:br>
            <a:r>
              <a:rPr lang="en-US" dirty="0" smtClean="0"/>
              <a:t>($5,170 </a:t>
            </a:r>
            <a:r>
              <a:rPr lang="en-US" dirty="0"/>
              <a:t>above </a:t>
            </a:r>
            <a:r>
              <a:rPr lang="en-US" dirty="0" smtClean="0"/>
              <a:t>Federal Poverty Limit)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Survival budget family 2 adults/1 infant/1 toddler: $46,176 ($22,626 above </a:t>
            </a:r>
            <a:r>
              <a:rPr lang="en-US" dirty="0" smtClean="0"/>
              <a:t>Federal Poverty Limit)</a:t>
            </a:r>
            <a:endParaRPr lang="en-US" sz="1300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1100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11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1100" dirty="0" smtClean="0"/>
              <a:t>Sources: United Ways of the Pacific Northwest, ALICE: Asset Limited, Income Constrained, Employed, Study of Financial Hardship; https</a:t>
            </a:r>
            <a:r>
              <a:rPr lang="en-US" sz="1100" dirty="0"/>
              <a:t>://aspe.hhs.gov/2013-poverty-guidelines</a:t>
            </a:r>
          </a:p>
        </p:txBody>
      </p:sp>
    </p:spTree>
    <p:extLst>
      <p:ext uri="{BB962C8B-B14F-4D97-AF65-F5344CB8AC3E}">
        <p14:creationId xmlns:p14="http://schemas.microsoft.com/office/powerpoint/2010/main" val="30953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Equality and Equity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8AD-D5B9-7242-90E4-B617601E9C21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14138"/>
            <a:ext cx="8503920" cy="4572000"/>
          </a:xfrm>
        </p:spPr>
        <p:txBody>
          <a:bodyPr>
            <a:normAutofit fontScale="92500" lnSpcReduction="10000"/>
          </a:bodyPr>
          <a:lstStyle/>
          <a:p>
            <a:pPr marL="274320" lvl="1" indent="0">
              <a:buNone/>
            </a:pPr>
            <a:r>
              <a:rPr lang="en-US" sz="2600" b="1" dirty="0" smtClean="0"/>
              <a:t>Equality</a:t>
            </a:r>
            <a:r>
              <a:rPr lang="en-US" sz="2600" dirty="0"/>
              <a:t>: the </a:t>
            </a:r>
            <a:r>
              <a:rPr lang="en-US" sz="2600" dirty="0" smtClean="0"/>
              <a:t>quality </a:t>
            </a:r>
            <a:r>
              <a:rPr lang="en-US" sz="2600" dirty="0"/>
              <a:t>or state </a:t>
            </a:r>
            <a:r>
              <a:rPr lang="en-US" sz="2600" dirty="0" smtClean="0"/>
              <a:t>of having</a:t>
            </a:r>
            <a:br>
              <a:rPr lang="en-US" sz="2600" dirty="0" smtClean="0"/>
            </a:br>
            <a:r>
              <a:rPr lang="en-US" sz="2600" dirty="0" smtClean="0"/>
              <a:t>the same </a:t>
            </a:r>
            <a:r>
              <a:rPr lang="en-US" sz="2600" dirty="0"/>
              <a:t>rights, social status, </a:t>
            </a:r>
            <a:r>
              <a:rPr lang="en-US" sz="2600" dirty="0" smtClean="0"/>
              <a:t>etc.</a:t>
            </a:r>
          </a:p>
          <a:p>
            <a:pPr marL="0" indent="0">
              <a:buNone/>
            </a:pPr>
            <a:endParaRPr lang="en-US" sz="2600" b="1" dirty="0" smtClean="0"/>
          </a:p>
          <a:p>
            <a:pPr marL="274320" lvl="1" indent="0">
              <a:buNone/>
            </a:pPr>
            <a:r>
              <a:rPr lang="en-US" sz="2600" b="1" dirty="0" smtClean="0"/>
              <a:t>Equity:</a:t>
            </a:r>
            <a:r>
              <a:rPr lang="en-US" sz="2600" dirty="0" smtClean="0"/>
              <a:t> fairness </a:t>
            </a:r>
            <a:r>
              <a:rPr lang="en-US" sz="2600" dirty="0"/>
              <a:t>or </a:t>
            </a:r>
            <a:endParaRPr lang="en-US" sz="2600" dirty="0" smtClean="0"/>
          </a:p>
          <a:p>
            <a:pPr marL="274320" lvl="1" indent="0">
              <a:buNone/>
            </a:pPr>
            <a:r>
              <a:rPr lang="en-US" sz="2600" dirty="0" smtClean="0"/>
              <a:t>justice </a:t>
            </a:r>
            <a:r>
              <a:rPr lang="en-US" sz="2600" dirty="0"/>
              <a:t>in the </a:t>
            </a:r>
            <a:r>
              <a:rPr lang="en-US" sz="2600" dirty="0" smtClean="0"/>
              <a:t>way</a:t>
            </a:r>
            <a:br>
              <a:rPr lang="en-US" sz="2600" dirty="0" smtClean="0"/>
            </a:br>
            <a:r>
              <a:rPr lang="en-US" sz="2600" dirty="0" smtClean="0"/>
              <a:t>people </a:t>
            </a:r>
            <a:r>
              <a:rPr lang="en-US" sz="2600" dirty="0"/>
              <a:t>are </a:t>
            </a:r>
            <a:r>
              <a:rPr lang="en-US" sz="2600" dirty="0" smtClean="0"/>
              <a:t>treated</a:t>
            </a:r>
            <a:endParaRPr lang="en-US" sz="26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000" dirty="0" smtClean="0"/>
              <a:t>Source: Merriam Webster; Photo: Image adapted from image adapted by the City of Portland, Oregon, Office of Equity and Human Rights from the original graphic: http://indianfunny picture .com/</a:t>
            </a:r>
            <a:r>
              <a:rPr lang="en-US" sz="1000" dirty="0" err="1" smtClean="0"/>
              <a:t>img</a:t>
            </a:r>
            <a:r>
              <a:rPr lang="en-US" sz="1000" dirty="0" smtClean="0"/>
              <a:t>/2013/1/Equality-Doesn’t-Means-Justice-Facebook-Pics.jpg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8" t="14574" r="16742" b="27321"/>
          <a:stretch/>
        </p:blipFill>
        <p:spPr>
          <a:xfrm>
            <a:off x="4173967" y="2715216"/>
            <a:ext cx="386165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1732</TotalTime>
  <Words>799</Words>
  <Application>Microsoft Office PowerPoint</Application>
  <PresentationFormat>On-screen Show (4:3)</PresentationFormat>
  <Paragraphs>330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Candara</vt:lpstr>
      <vt:lpstr>Georgia</vt:lpstr>
      <vt:lpstr>Wingdings</vt:lpstr>
      <vt:lpstr>Wingdings 2</vt:lpstr>
      <vt:lpstr>Civic</vt:lpstr>
      <vt:lpstr>PowerPoint Presentation</vt:lpstr>
      <vt:lpstr>Introductions</vt:lpstr>
      <vt:lpstr>Agenda</vt:lpstr>
      <vt:lpstr>Learning Objectives</vt:lpstr>
      <vt:lpstr>Economic Opportunity</vt:lpstr>
      <vt:lpstr>Economic Opportunity</vt:lpstr>
      <vt:lpstr>Economic Conditions</vt:lpstr>
      <vt:lpstr>Economic Conditions</vt:lpstr>
      <vt:lpstr>Equality and Equity</vt:lpstr>
      <vt:lpstr>Financial Capability</vt:lpstr>
      <vt:lpstr>Approaches to Service Integration</vt:lpstr>
      <vt:lpstr>Jannus Overview</vt:lpstr>
      <vt:lpstr>EO Overview</vt:lpstr>
      <vt:lpstr>EO Overview</vt:lpstr>
      <vt:lpstr>PowerPoint Presentation</vt:lpstr>
      <vt:lpstr>EO Overview</vt:lpstr>
      <vt:lpstr>Market Analysis</vt:lpstr>
      <vt:lpstr>Social Enterprise</vt:lpstr>
      <vt:lpstr>Outputs &amp; Outcomes</vt:lpstr>
      <vt:lpstr>Outputs &amp; Outcomes</vt:lpstr>
      <vt:lpstr>Outputs, Outcomes and Impact</vt:lpstr>
      <vt:lpstr>PowerPoint Presentation</vt:lpstr>
      <vt:lpstr>PowerPoint Presentation</vt:lpstr>
      <vt:lpstr>Contact Info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Geagan</dc:creator>
  <cp:lastModifiedBy>Gina Bessire</cp:lastModifiedBy>
  <cp:revision>357</cp:revision>
  <cp:lastPrinted>2016-02-02T17:10:50Z</cp:lastPrinted>
  <dcterms:created xsi:type="dcterms:W3CDTF">2015-09-16T01:47:02Z</dcterms:created>
  <dcterms:modified xsi:type="dcterms:W3CDTF">2016-02-24T00:34:53Z</dcterms:modified>
</cp:coreProperties>
</file>