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36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06454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PRINT AS HANDOUT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pg.15 1-2 keys tips from each unit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pg.15 1-2 keys tips from each unit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822959" y="758952"/>
            <a:ext cx="7543800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825037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26"/>
          <p:cNvCxnSpPr/>
          <p:nvPr/>
        </p:nvCxnSpPr>
        <p:spPr>
          <a:xfrm>
            <a:off x="905744" y="4343400"/>
            <a:ext cx="740663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 rot="5400000">
            <a:off x="2583179" y="85513"/>
            <a:ext cx="4023360" cy="75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 rot="5400000">
            <a:off x="4650801" y="2307651"/>
            <a:ext cx="5757421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 rot="5400000">
            <a:off x="650302" y="393126"/>
            <a:ext cx="5757419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1" y="390466"/>
            <a:ext cx="8520599" cy="106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1" y="1638233"/>
            <a:ext cx="8520599" cy="4453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237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/>
        </p:nvSpPr>
        <p:spPr>
          <a:xfrm>
            <a:off x="6212876" y="6427648"/>
            <a:ext cx="2931123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©2016 therefugeecenter.org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12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3030052" y="0"/>
            <a:ext cx="480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42900" y="594358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460237" y="731520"/>
            <a:ext cx="5009392" cy="525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349134" y="6459785"/>
            <a:ext cx="196388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600450" y="6459785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4953000"/>
            <a:ext cx="9141619" cy="1904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11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22959" y="5074919"/>
            <a:ext cx="7589519" cy="8229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1" y="0"/>
            <a:ext cx="9143988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22958" y="5907023"/>
            <a:ext cx="7589519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822958" y="1845733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22959" y="758952"/>
            <a:ext cx="7543800" cy="35661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822959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" name="Shape 64"/>
          <p:cNvCxnSpPr/>
          <p:nvPr/>
        </p:nvCxnSpPr>
        <p:spPr>
          <a:xfrm>
            <a:off x="905744" y="4343400"/>
            <a:ext cx="740663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822959" y="1845733"/>
            <a:ext cx="3703319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663439" y="1845735"/>
            <a:ext cx="3703319" cy="40233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22959" y="1846051"/>
            <a:ext cx="3703319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822959" y="2582333"/>
            <a:ext cx="3703319" cy="3286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3"/>
          </p:nvPr>
        </p:nvSpPr>
        <p:spPr>
          <a:xfrm>
            <a:off x="4663439" y="1846051"/>
            <a:ext cx="3703319" cy="73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4"/>
          </p:nvPr>
        </p:nvSpPr>
        <p:spPr>
          <a:xfrm>
            <a:off x="4663439" y="2582333"/>
            <a:ext cx="3703319" cy="3286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0" y="6334314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22959" y="286604"/>
            <a:ext cx="7543800" cy="14507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22958" y="1845733"/>
            <a:ext cx="7543800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35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-7924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970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021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944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1475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1443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1411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150599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22961" y="6459785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764639" y="6459785"/>
            <a:ext cx="36171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7425343" y="6459785"/>
            <a:ext cx="98401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0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Shape 17"/>
          <p:cNvCxnSpPr/>
          <p:nvPr/>
        </p:nvCxnSpPr>
        <p:spPr>
          <a:xfrm>
            <a:off x="895149" y="1737844"/>
            <a:ext cx="747521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2zA9r4UHr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assroom.therefugeecenter.or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5" y="11875"/>
            <a:ext cx="9144000" cy="5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333525" y="888000"/>
            <a:ext cx="79553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Refugee Issues for Educators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6084875" y="4395725"/>
            <a:ext cx="2751600" cy="1707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Lana Radosavljevic, MA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RCO Board Member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Marks, MPA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RCO Director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0782" y="6364180"/>
            <a:ext cx="3005699" cy="4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875" y="1923900"/>
            <a:ext cx="5611633" cy="315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Shape 194"/>
          <p:cNvGrpSpPr/>
          <p:nvPr/>
        </p:nvGrpSpPr>
        <p:grpSpPr>
          <a:xfrm>
            <a:off x="309117" y="900497"/>
            <a:ext cx="1921800" cy="1921800"/>
            <a:chOff x="1433321" y="468122"/>
            <a:chExt cx="1921800" cy="1921800"/>
          </a:xfrm>
        </p:grpSpPr>
        <p:sp>
          <p:nvSpPr>
            <p:cNvPr id="195" name="Shape 195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197" name="Shape 197"/>
          <p:cNvSpPr txBox="1"/>
          <p:nvPr/>
        </p:nvSpPr>
        <p:spPr>
          <a:xfrm>
            <a:off x="2230925" y="1183125"/>
            <a:ext cx="7255200" cy="23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Areas of concern: 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Only 27% reported feeling welcome in their overall school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Just 32% felt confident 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Only 38% reported feeling proud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Only 40% reported feeling interested in school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Shape 202"/>
          <p:cNvGrpSpPr/>
          <p:nvPr/>
        </p:nvGrpSpPr>
        <p:grpSpPr>
          <a:xfrm>
            <a:off x="80517" y="595697"/>
            <a:ext cx="1921800" cy="1921800"/>
            <a:chOff x="1433321" y="468122"/>
            <a:chExt cx="1921800" cy="1921800"/>
          </a:xfrm>
        </p:grpSpPr>
        <p:sp>
          <p:nvSpPr>
            <p:cNvPr id="203" name="Shape 203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205" name="Shape 205"/>
          <p:cNvSpPr txBox="1"/>
          <p:nvPr/>
        </p:nvSpPr>
        <p:spPr>
          <a:xfrm>
            <a:off x="2139500" y="815475"/>
            <a:ext cx="7228800" cy="566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Refugees said their teachers were </a:t>
            </a: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following: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 = Including them in class discussions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86% = Spending extra time helping them with classwork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74% = Introducing them to other students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= Showing them how to things when they don’t understand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93% = Helping them learn English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89% = Helping them learn the rules of the classroom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Shape 210"/>
          <p:cNvGrpSpPr/>
          <p:nvPr/>
        </p:nvGrpSpPr>
        <p:grpSpPr>
          <a:xfrm>
            <a:off x="80517" y="595697"/>
            <a:ext cx="1921800" cy="1921800"/>
            <a:chOff x="1433321" y="468122"/>
            <a:chExt cx="1921800" cy="1921800"/>
          </a:xfrm>
        </p:grpSpPr>
        <p:sp>
          <p:nvSpPr>
            <p:cNvPr id="211" name="Shape 211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213" name="Shape 213"/>
          <p:cNvSpPr txBox="1"/>
          <p:nvPr/>
        </p:nvSpPr>
        <p:spPr>
          <a:xfrm>
            <a:off x="724550" y="2760100"/>
            <a:ext cx="8102700" cy="39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93% of refugee students reported they like and respect their teachers. 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750" y="559099"/>
            <a:ext cx="4704522" cy="3528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Shape 219"/>
          <p:cNvGrpSpPr/>
          <p:nvPr/>
        </p:nvGrpSpPr>
        <p:grpSpPr>
          <a:xfrm>
            <a:off x="80517" y="595697"/>
            <a:ext cx="1921800" cy="1921800"/>
            <a:chOff x="1433321" y="468122"/>
            <a:chExt cx="1921800" cy="1921800"/>
          </a:xfrm>
        </p:grpSpPr>
        <p:sp>
          <p:nvSpPr>
            <p:cNvPr id="220" name="Shape 220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222" name="Shape 222"/>
          <p:cNvSpPr txBox="1"/>
          <p:nvPr/>
        </p:nvSpPr>
        <p:spPr>
          <a:xfrm>
            <a:off x="3703625" y="1957850"/>
            <a:ext cx="5508599" cy="39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38% -  Country’s history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36% - Story of coming to the US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36% - Their lives today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44% - Culture</a:t>
            </a:r>
          </a:p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25" y="2667549"/>
            <a:ext cx="2601589" cy="3902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2002325" y="486500"/>
            <a:ext cx="6801599" cy="106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Yet, many refugees students report their teachers don’t understand them or their story: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2296550" y="1828425"/>
            <a:ext cx="6385200" cy="44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Understanding some common EL teaching myths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student’s grade level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behavioral issues that often arise from linguistic frustration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welcoming environment 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2400775" y="994525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Goals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2737000" y="1865775"/>
            <a:ext cx="6539099" cy="44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will absorb a language more quickly in a fast-paced classroom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Younger students learn English  more quickly than teenagers or adults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should be encouraged to speak English starting the first day in the new classroom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2400775" y="994525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Common Instruction Myths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46" y="3274225"/>
            <a:ext cx="2415150" cy="28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-6257" y="8145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2167875" y="1700950"/>
            <a:ext cx="7087200" cy="455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Entering: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students are silent, respond to visuals, many grammatical errors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 slowly and repetitively (not louder), learn foreign words </a:t>
            </a: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Beginning: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months to a year, 1000 word vocabulary, continued writing errors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questions with an option, such as, “Is it the ___ one or the ___ one?”, give directions one step at a time, accept 1-2 word responses</a:t>
            </a:r>
          </a:p>
          <a:p>
            <a:pPr lvl="0" rtl="0">
              <a:spcBef>
                <a:spcPts val="0"/>
              </a:spcBef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2400775" y="640150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Learn: Stages of Learning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50" y="3472775"/>
            <a:ext cx="2187124" cy="214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2508175" y="1840875"/>
            <a:ext cx="6563999" cy="44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Developing: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longest stage, simple phrases used, initiate conversation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interactive journals, challenge without frustrating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Expanding: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willing to express opinions, perform at grade level in science/ math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TIPS: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 their writing to include a variety of sentence lengths and more descriptive vocabulary</a:t>
            </a: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2400775" y="994525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Stages of Learning</a:t>
            </a:r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925" y="3411000"/>
            <a:ext cx="2628900" cy="25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2508175" y="1840875"/>
            <a:ext cx="6563999" cy="44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Bridging: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take four to ten years, gaps in cultural knowledge exist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to provide support for complex content, but teach and assess as you would traditional students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r>
              <a:rPr lang="en-US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Reaching: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able to communicate like peers, some gaps in cultural knowledge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Expect same performance as peers</a:t>
            </a: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2400775" y="994525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Stages of Learning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925" y="3411000"/>
            <a:ext cx="2628900" cy="25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2520575" y="1616825"/>
            <a:ext cx="3628799" cy="44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* Bilingual children learn quicker and are more adept at higher order thinking skills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2438100" y="919850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Bilingualism and Classroom Activities </a:t>
            </a:r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50" y="4119500"/>
            <a:ext cx="3944100" cy="222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5636875" y="1840925"/>
            <a:ext cx="2954399" cy="397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Helps children adjust to new situations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Makes English instruction more comprehensible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Speeds up acquisition of English 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1" y="1196436"/>
            <a:ext cx="8520599" cy="4453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" marR="0" lvl="0" indent="-1041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3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Mission </a:t>
            </a: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 RCO uses technology to facilitate successful resettlement transitions by strengthening access to resources and helping refugees build community through shared resources.</a:t>
            </a:r>
          </a:p>
          <a:p>
            <a:pPr marL="91440" marR="0" lvl="0" indent="-9144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83333"/>
              <a:buFont typeface="Calibri"/>
              <a:buNone/>
            </a:pP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0000" y="2988725"/>
            <a:ext cx="5947199" cy="336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BD802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 with EL Students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2296550" y="1828425"/>
            <a:ext cx="6666900" cy="472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group work strategically: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heterogeneous vs. homogenous  </a:t>
            </a:r>
          </a:p>
          <a:p>
            <a:pPr marL="457200" lvl="0" indent="-419100" rtl="0">
              <a:spcBef>
                <a:spcPts val="180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Content-based language instruction: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content &amp; language objective </a:t>
            </a:r>
          </a:p>
          <a:p>
            <a:pPr marL="457200" lvl="0" indent="-419100" rtl="0">
              <a:spcBef>
                <a:spcPts val="180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clear expectations: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when to use each language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   </a:t>
            </a:r>
            <a:r>
              <a:rPr lang="en-US" sz="3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 students to translanguage: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bilingual literature,  glossaries, visuals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2400775" y="994525"/>
            <a:ext cx="6385200" cy="64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Bilingualism </a:t>
            </a:r>
            <a:r>
              <a:rPr lang="en-US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TIPS: </a:t>
            </a:r>
          </a:p>
          <a:p>
            <a:pPr lvl="0" algn="ctr" rtl="0">
              <a:spcBef>
                <a:spcPts val="0"/>
              </a:spcBef>
              <a:buNone/>
            </a:pPr>
            <a:endParaRPr sz="24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60" y="3286825"/>
            <a:ext cx="1674574" cy="247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Shape 285"/>
          <p:cNvGrpSpPr/>
          <p:nvPr/>
        </p:nvGrpSpPr>
        <p:grpSpPr>
          <a:xfrm>
            <a:off x="80517" y="595697"/>
            <a:ext cx="1921800" cy="1921800"/>
            <a:chOff x="1433321" y="468122"/>
            <a:chExt cx="1921800" cy="1921800"/>
          </a:xfrm>
        </p:grpSpPr>
        <p:sp>
          <p:nvSpPr>
            <p:cNvPr id="286" name="Shape 286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solidFill>
              <a:srgbClr val="E7BB0C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509529" y="561925"/>
              <a:ext cx="1766700" cy="1734000"/>
            </a:xfrm>
            <a:prstGeom prst="rect">
              <a:avLst/>
            </a:prstGeom>
            <a:solidFill>
              <a:srgbClr val="E7BB0C"/>
            </a:solidFill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Cultural Competency	</a:t>
              </a:r>
            </a:p>
          </p:txBody>
        </p:sp>
      </p:grpSp>
      <p:sp>
        <p:nvSpPr>
          <p:cNvPr id="288" name="Shape 288"/>
          <p:cNvSpPr txBox="1"/>
          <p:nvPr/>
        </p:nvSpPr>
        <p:spPr>
          <a:xfrm>
            <a:off x="2435800" y="893250"/>
            <a:ext cx="6455999" cy="7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Goal: Gain Cross-Cultural Competence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3733900" y="2684650"/>
            <a:ext cx="5157900" cy="247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What is cultural humility?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What mindset, skills and attitude do you need?</a:t>
            </a:r>
          </a:p>
        </p:txBody>
      </p:sp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25" y="2756099"/>
            <a:ext cx="3392747" cy="2544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Shape 295"/>
          <p:cNvGrpSpPr/>
          <p:nvPr/>
        </p:nvGrpSpPr>
        <p:grpSpPr>
          <a:xfrm>
            <a:off x="80517" y="595697"/>
            <a:ext cx="1921800" cy="1921800"/>
            <a:chOff x="1433321" y="468122"/>
            <a:chExt cx="1921800" cy="1921800"/>
          </a:xfrm>
        </p:grpSpPr>
        <p:sp>
          <p:nvSpPr>
            <p:cNvPr id="296" name="Shape 296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solidFill>
              <a:srgbClr val="E7BB0C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1509529" y="561925"/>
              <a:ext cx="1766700" cy="1734000"/>
            </a:xfrm>
            <a:prstGeom prst="rect">
              <a:avLst/>
            </a:prstGeom>
            <a:solidFill>
              <a:srgbClr val="E7BB0C"/>
            </a:solidFill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Cultural Competency	</a:t>
              </a:r>
            </a:p>
          </p:txBody>
        </p:sp>
      </p:grpSp>
      <p:sp>
        <p:nvSpPr>
          <p:cNvPr id="298" name="Shape 298"/>
          <p:cNvSpPr txBox="1"/>
          <p:nvPr/>
        </p:nvSpPr>
        <p:spPr>
          <a:xfrm>
            <a:off x="972450" y="2390025"/>
            <a:ext cx="3383700" cy="36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b="1" u="sng">
                <a:latin typeface="Calibri"/>
                <a:ea typeface="Calibri"/>
                <a:cs typeface="Calibri"/>
                <a:sym typeface="Calibri"/>
              </a:rPr>
              <a:t>Big “C”</a:t>
            </a:r>
          </a:p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Obvious, Accessible</a:t>
            </a:r>
          </a:p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Language</a:t>
            </a:r>
          </a:p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Food</a:t>
            </a:r>
          </a:p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Holidays</a:t>
            </a:r>
          </a:p>
          <a:p>
            <a:pPr lvl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Religion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2435800" y="893250"/>
            <a:ext cx="6455999" cy="7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LEARN: Big “C” and Little “c” Culture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5036825" y="2427325"/>
            <a:ext cx="3931200" cy="36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b="1" u="sng">
                <a:latin typeface="Calibri"/>
                <a:ea typeface="Calibri"/>
                <a:cs typeface="Calibri"/>
                <a:sym typeface="Calibri"/>
              </a:rPr>
              <a:t>Little “c”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How to behave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Nonverbal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Conflict management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Meaning 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/>
        </p:nvSpPr>
        <p:spPr>
          <a:xfrm>
            <a:off x="3202548" y="173000"/>
            <a:ext cx="49746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TIP: Practice Your Communication Skills</a:t>
            </a:r>
          </a:p>
        </p:txBody>
      </p:sp>
      <p:sp>
        <p:nvSpPr>
          <p:cNvPr id="306" name="Shape 306"/>
          <p:cNvSpPr/>
          <p:nvPr/>
        </p:nvSpPr>
        <p:spPr>
          <a:xfrm>
            <a:off x="641513" y="266809"/>
            <a:ext cx="1734138" cy="1734138"/>
          </a:xfrm>
          <a:prstGeom prst="rect">
            <a:avLst/>
          </a:prstGeom>
          <a:noFill/>
          <a:ln>
            <a:noFill/>
          </a:ln>
        </p:spPr>
        <p:txBody>
          <a:bodyPr lIns="95250" tIns="95250" rIns="95250" bIns="952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Language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SzPct val="25000"/>
              <a:buNone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</a:p>
        </p:txBody>
      </p:sp>
      <p:grpSp>
        <p:nvGrpSpPr>
          <p:cNvPr id="307" name="Shape 307"/>
          <p:cNvGrpSpPr/>
          <p:nvPr/>
        </p:nvGrpSpPr>
        <p:grpSpPr>
          <a:xfrm>
            <a:off x="333467" y="172972"/>
            <a:ext cx="1921800" cy="1921800"/>
            <a:chOff x="1433321" y="468122"/>
            <a:chExt cx="1921800" cy="1921800"/>
          </a:xfrm>
        </p:grpSpPr>
        <p:sp>
          <p:nvSpPr>
            <p:cNvPr id="308" name="Shape 308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solidFill>
              <a:srgbClr val="E7BB0C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1509529" y="561925"/>
              <a:ext cx="1766700" cy="1734000"/>
            </a:xfrm>
            <a:prstGeom prst="rect">
              <a:avLst/>
            </a:prstGeom>
            <a:solidFill>
              <a:srgbClr val="E7BB0C"/>
            </a:solidFill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Cultural Competency	</a:t>
              </a:r>
            </a:p>
          </p:txBody>
        </p:sp>
      </p:grpSp>
      <p:sp>
        <p:nvSpPr>
          <p:cNvPr id="310" name="Shape 310"/>
          <p:cNvSpPr txBox="1"/>
          <p:nvPr/>
        </p:nvSpPr>
        <p:spPr>
          <a:xfrm>
            <a:off x="3628500" y="1684075"/>
            <a:ext cx="5004299" cy="451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Indirect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-Suggestion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-Implication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-Nonverbal behavior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Direct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-Explicit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-Little reliance on context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333475" y="2682300"/>
            <a:ext cx="2283600" cy="339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i="1">
                <a:latin typeface="Calibri"/>
                <a:ea typeface="Calibri"/>
                <a:cs typeface="Calibri"/>
                <a:sym typeface="Calibri"/>
              </a:rPr>
              <a:t>Let’s Practice Indirect Communication:</a:t>
            </a:r>
          </a:p>
          <a:p>
            <a:pPr lvl="0" rtl="0">
              <a:spcBef>
                <a:spcPts val="0"/>
              </a:spcBef>
              <a:buNone/>
            </a:pPr>
            <a:endParaRPr sz="2400" i="1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i="1">
                <a:latin typeface="Calibri"/>
                <a:ea typeface="Calibri"/>
                <a:cs typeface="Calibri"/>
                <a:sym typeface="Calibri"/>
              </a:rPr>
              <a:t>-Say No </a:t>
            </a:r>
          </a:p>
          <a:p>
            <a:pPr lvl="0" rtl="0">
              <a:spcBef>
                <a:spcPts val="0"/>
              </a:spcBef>
              <a:buNone/>
            </a:pPr>
            <a:endParaRPr sz="2400" i="1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2400" i="1">
                <a:latin typeface="Calibri"/>
                <a:ea typeface="Calibri"/>
                <a:cs typeface="Calibri"/>
                <a:sym typeface="Calibri"/>
              </a:rPr>
              <a:t>-Save Face 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Strategies in the Classroom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2662150" y="982050"/>
            <a:ext cx="5712899" cy="65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Goal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2296550" y="1865775"/>
            <a:ext cx="6223199" cy="415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Helping students identify and take pride in their existing assets</a:t>
            </a:r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0500" y="3079600"/>
            <a:ext cx="4519699" cy="293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Strategies in the Classroom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2662150" y="982050"/>
            <a:ext cx="5712899" cy="65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Refugee Assets in the Classroom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2662150" y="1803550"/>
            <a:ext cx="6210599" cy="415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 you think of assets unique to refugee students?</a:t>
            </a:r>
          </a:p>
          <a:p>
            <a:pPr lvl="0" rtl="0">
              <a:spcBef>
                <a:spcPts val="0"/>
              </a:spcBef>
              <a:buNone/>
            </a:pPr>
            <a:endParaRPr sz="3000" i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375" y="3041175"/>
            <a:ext cx="4415848" cy="29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Strategies in the Classroom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2662150" y="982050"/>
            <a:ext cx="5712899" cy="65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Refugee Assets in the Classroom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2296550" y="1803550"/>
            <a:ext cx="6397499" cy="415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Community: </a:t>
            </a: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collectivist, moderators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Food:</a:t>
            </a: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knowledge about science, nutrition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Cross- cultural communication:</a:t>
            </a: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non verbal and verbal language </a:t>
            </a:r>
          </a:p>
          <a:p>
            <a:pPr lvl="0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600" y="3646060"/>
            <a:ext cx="1921799" cy="1081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311700" y="738973"/>
            <a:ext cx="8520599" cy="899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 b="1"/>
              <a:t>Refugee Assets in the Classroom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311700" y="2722350"/>
            <a:ext cx="8520599" cy="336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u="sng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https://www.youtube.com/watch?v=o2zA9r4UHrk</a:t>
            </a:r>
          </a:p>
        </p:txBody>
      </p:sp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350" y="3294175"/>
            <a:ext cx="5162524" cy="29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/>
          <p:nvPr/>
        </p:nvSpPr>
        <p:spPr>
          <a:xfrm>
            <a:off x="146142" y="6621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Strategies in the Classroom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Strategies in the Classroom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2484350" y="1015925"/>
            <a:ext cx="5712899" cy="65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24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     TIPS</a:t>
            </a:r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25" y="4692825"/>
            <a:ext cx="2517800" cy="141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x="3522800" y="2002700"/>
            <a:ext cx="5175899" cy="415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Complete cultural privilege assessment/walk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Digital storytelling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Culture sharing: potlucks, music, holidays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rtl="0">
              <a:spcBef>
                <a:spcPts val="0"/>
              </a:spcBef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Career planning assistance</a:t>
            </a:r>
          </a:p>
          <a:p>
            <a:pPr lv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69942" y="357371"/>
            <a:ext cx="1921800" cy="1921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2060"/>
              </a:gs>
              <a:gs pos="70000">
                <a:srgbClr val="002060"/>
              </a:gs>
              <a:gs pos="100000">
                <a:srgbClr val="9E84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Trauma	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2435800" y="893250"/>
            <a:ext cx="6455999" cy="7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Goal: Understand Trauma and Support Students with Trauma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543050" y="2038425"/>
            <a:ext cx="7985999" cy="404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trauma risk factors?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1" y="448166"/>
            <a:ext cx="8520599" cy="10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000"/>
              <a:t>Agenda:</a:t>
            </a: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3000"/>
              <a:t>Refugee Issues for Educators: Online Course</a:t>
            </a:r>
          </a:p>
        </p:txBody>
      </p:sp>
      <p:grpSp>
        <p:nvGrpSpPr>
          <p:cNvPr id="126" name="Shape 126"/>
          <p:cNvGrpSpPr/>
          <p:nvPr/>
        </p:nvGrpSpPr>
        <p:grpSpPr>
          <a:xfrm>
            <a:off x="1010654" y="2202819"/>
            <a:ext cx="7122548" cy="2893687"/>
            <a:chOff x="698954" y="959"/>
            <a:chExt cx="7122548" cy="2893687"/>
          </a:xfrm>
        </p:grpSpPr>
        <p:sp>
          <p:nvSpPr>
            <p:cNvPr id="127" name="Shape 127"/>
            <p:cNvSpPr/>
            <p:nvPr/>
          </p:nvSpPr>
          <p:spPr>
            <a:xfrm>
              <a:off x="698954" y="959"/>
              <a:ext cx="2225700" cy="1335599"/>
            </a:xfrm>
            <a:prstGeom prst="rect">
              <a:avLst/>
            </a:prstGeom>
            <a:solidFill>
              <a:srgbClr val="C0000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 txBox="1"/>
            <p:nvPr/>
          </p:nvSpPr>
          <p:spPr>
            <a:xfrm>
              <a:off x="698954" y="959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Understanding Resettlement and the Refugee Experience</a:t>
              </a:r>
            </a:p>
          </p:txBody>
        </p:sp>
        <p:sp>
          <p:nvSpPr>
            <p:cNvPr id="129" name="Shape 129"/>
            <p:cNvSpPr/>
            <p:nvPr/>
          </p:nvSpPr>
          <p:spPr>
            <a:xfrm>
              <a:off x="3147378" y="959"/>
              <a:ext cx="2225700" cy="1335599"/>
            </a:xfrm>
            <a:prstGeom prst="rect">
              <a:avLst/>
            </a:prstGeom>
            <a:solidFill>
              <a:srgbClr val="E7BB0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0" name="Shape 130"/>
            <p:cNvSpPr txBox="1"/>
            <p:nvPr/>
          </p:nvSpPr>
          <p:spPr>
            <a:xfrm>
              <a:off x="3147378" y="959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Cultural Competency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5595803" y="959"/>
              <a:ext cx="2225700" cy="1335599"/>
            </a:xfrm>
            <a:prstGeom prst="rect">
              <a:avLst/>
            </a:prstGeom>
            <a:solidFill>
              <a:srgbClr val="00206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2" name="Shape 132"/>
            <p:cNvSpPr txBox="1"/>
            <p:nvPr/>
          </p:nvSpPr>
          <p:spPr>
            <a:xfrm>
              <a:off x="5595803" y="959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Understanding Trauma</a:t>
              </a:r>
            </a:p>
          </p:txBody>
        </p:sp>
        <p:sp>
          <p:nvSpPr>
            <p:cNvPr id="133" name="Shape 133"/>
            <p:cNvSpPr/>
            <p:nvPr/>
          </p:nvSpPr>
          <p:spPr>
            <a:xfrm>
              <a:off x="698954" y="1559046"/>
              <a:ext cx="2225700" cy="1335599"/>
            </a:xfrm>
            <a:prstGeom prst="rect">
              <a:avLst/>
            </a:prstGeom>
            <a:solidFill>
              <a:srgbClr val="BD802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698954" y="1559046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Working with EL Students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3147378" y="1559046"/>
              <a:ext cx="2225700" cy="1335599"/>
            </a:xfrm>
            <a:prstGeom prst="rect">
              <a:avLst/>
            </a:prstGeom>
            <a:solidFill>
              <a:srgbClr val="3B9F3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3147378" y="1559046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Strategies in the Classroom</a:t>
              </a:r>
            </a:p>
          </p:txBody>
        </p:sp>
        <p:sp>
          <p:nvSpPr>
            <p:cNvPr id="137" name="Shape 137"/>
            <p:cNvSpPr/>
            <p:nvPr/>
          </p:nvSpPr>
          <p:spPr>
            <a:xfrm>
              <a:off x="5595803" y="1559046"/>
              <a:ext cx="2225700" cy="1335599"/>
            </a:xfrm>
            <a:prstGeom prst="rect">
              <a:avLst/>
            </a:prstGeom>
            <a:solidFill>
              <a:srgbClr val="975E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5595803" y="1559046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Family Engagement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69942" y="357371"/>
            <a:ext cx="1921800" cy="1921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2060"/>
              </a:gs>
              <a:gs pos="70000">
                <a:srgbClr val="002060"/>
              </a:gs>
              <a:gs pos="100000">
                <a:srgbClr val="9E84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Trauma	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2435800" y="740850"/>
            <a:ext cx="6455999" cy="7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LEARN: Trauma Expressed in the Classroom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543050" y="2384125"/>
            <a:ext cx="7985999" cy="36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Anger or Aggression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buSzPct val="100000"/>
              <a:buFont typeface="Calibri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Easily Frustrated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buSzPct val="100000"/>
              <a:buFont typeface="Calibri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Withdrawn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buSzPct val="100000"/>
              <a:buFont typeface="Calibri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Lethargic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buSzPct val="100000"/>
              <a:buFont typeface="Calibri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Poor time management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2"/>
          </p:nvPr>
        </p:nvSpPr>
        <p:spPr>
          <a:xfrm>
            <a:off x="222350" y="2461925"/>
            <a:ext cx="2693100" cy="21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2000"/>
              <a:t>Let’s practice!</a:t>
            </a: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50" y="3990275"/>
            <a:ext cx="2693100" cy="26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/>
        </p:nvSpPr>
        <p:spPr>
          <a:xfrm>
            <a:off x="3916289" y="211895"/>
            <a:ext cx="37164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TIPS: Responding to Trauma</a:t>
            </a:r>
          </a:p>
        </p:txBody>
      </p:sp>
      <p:sp>
        <p:nvSpPr>
          <p:cNvPr id="374" name="Shape 374"/>
          <p:cNvSpPr/>
          <p:nvPr/>
        </p:nvSpPr>
        <p:spPr>
          <a:xfrm>
            <a:off x="653871" y="266809"/>
            <a:ext cx="1734138" cy="1734138"/>
          </a:xfrm>
          <a:prstGeom prst="rect">
            <a:avLst/>
          </a:prstGeom>
          <a:noFill/>
          <a:ln>
            <a:noFill/>
          </a:ln>
        </p:spPr>
        <p:txBody>
          <a:bodyPr lIns="95250" tIns="95250" rIns="95250" bIns="952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875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22342" y="304796"/>
            <a:ext cx="1921800" cy="1921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2060"/>
              </a:gs>
              <a:gs pos="70000">
                <a:srgbClr val="002060"/>
              </a:gs>
              <a:gs pos="100000">
                <a:srgbClr val="9E845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Trauma	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3524800" y="1126625"/>
            <a:ext cx="5367000" cy="543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 to Flashbacks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-Grounding through hyper-awareness</a:t>
            </a:r>
          </a:p>
          <a:p>
            <a:pPr lvl="0" rtl="0">
              <a:spcBef>
                <a:spcPts val="0"/>
              </a:spcBef>
              <a:buNone/>
            </a:pPr>
            <a:endParaRPr sz="3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 to Panic Attacks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-Simple Tasks</a:t>
            </a:r>
          </a:p>
          <a:p>
            <a:pPr lvl="0" rtl="0">
              <a:spcBef>
                <a:spcPts val="0"/>
              </a:spcBef>
              <a:buNone/>
            </a:pPr>
            <a:endParaRPr sz="3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 to Anger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-Role play ahead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-Switch to physical activity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975E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Engagement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x="2369725" y="919850"/>
            <a:ext cx="6472199" cy="65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Goals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2450575" y="1977775"/>
            <a:ext cx="6310499" cy="12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67056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refugee family      barriers to engagement </a:t>
            </a:r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50" y="3576325"/>
            <a:ext cx="38100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4981950" y="3722925"/>
            <a:ext cx="3809999" cy="192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with refugee parents to support refugee student success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975E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Engagement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2369725" y="957175"/>
            <a:ext cx="6472199" cy="65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Understanding Barriers to Refugee Engagement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4080275" y="1883200"/>
            <a:ext cx="4761600" cy="431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assumptions: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parents show respect by not questioning teachers and keeping their distance; May feel  threatened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barriers: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cause embarrassment when children translate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Logistical challenges: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lack of transportation, limited technology, and work schedules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25" y="3609475"/>
            <a:ext cx="3609074" cy="240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975E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Engagement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48" y="3951573"/>
            <a:ext cx="2747924" cy="178027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/>
        </p:nvSpPr>
        <p:spPr>
          <a:xfrm>
            <a:off x="2612375" y="1044300"/>
            <a:ext cx="6297899" cy="58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1"/>
          </a:p>
        </p:txBody>
      </p:sp>
      <p:sp>
        <p:nvSpPr>
          <p:cNvPr id="401" name="Shape 401"/>
          <p:cNvSpPr txBox="1"/>
          <p:nvPr/>
        </p:nvSpPr>
        <p:spPr>
          <a:xfrm>
            <a:off x="2575025" y="969625"/>
            <a:ext cx="6497099" cy="74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Engaging Parents: TIPS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2850875" y="1865800"/>
            <a:ext cx="6221099" cy="410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buSzPct val="100000"/>
              <a:buChar char="●"/>
            </a:pPr>
            <a:r>
              <a:rPr lang="en-US" sz="3000" b="1">
                <a:latin typeface="Times New Roman"/>
                <a:ea typeface="Times New Roman"/>
                <a:cs typeface="Times New Roman"/>
                <a:sym typeface="Times New Roman"/>
              </a:rPr>
              <a:t>Messaging:</a:t>
            </a: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3000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Being an active participant in your child’s education will help your child succeed.” </a:t>
            </a:r>
          </a:p>
          <a:p>
            <a:pPr lvl="0" algn="l" rtl="0">
              <a:spcBef>
                <a:spcPts val="0"/>
              </a:spcBef>
              <a:buNone/>
            </a:pPr>
            <a:endParaRPr sz="30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buClr>
                <a:srgbClr val="231F20"/>
              </a:buClr>
              <a:buSzPct val="100000"/>
              <a:buFont typeface="Times New Roman"/>
              <a:buChar char="●"/>
            </a:pPr>
            <a:r>
              <a:rPr lang="en-US" sz="3000" b="1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</a:t>
            </a:r>
          </a:p>
          <a:p>
            <a:pPr lvl="0" algn="l" rtl="0">
              <a:spcBef>
                <a:spcPts val="0"/>
              </a:spcBef>
              <a:buNone/>
            </a:pPr>
            <a:endParaRPr sz="30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buClr>
                <a:srgbClr val="231F20"/>
              </a:buClr>
              <a:buSzPct val="100000"/>
              <a:buFont typeface="Times New Roman"/>
              <a:buChar char="●"/>
            </a:pPr>
            <a:r>
              <a:rPr lang="en-US" sz="3000" b="1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Translation</a:t>
            </a:r>
          </a:p>
          <a:p>
            <a:pPr lvl="0" algn="l" rtl="0">
              <a:spcBef>
                <a:spcPts val="0"/>
              </a:spcBef>
              <a:buNone/>
            </a:pPr>
            <a:endParaRPr sz="30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buClr>
                <a:srgbClr val="231F20"/>
              </a:buClr>
              <a:buSzPct val="100000"/>
              <a:buFont typeface="Times New Roman"/>
              <a:buChar char="●"/>
            </a:pPr>
            <a:r>
              <a:rPr lang="en-US" sz="3000" b="1">
                <a:solidFill>
                  <a:srgbClr val="231F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Interviews</a:t>
            </a:r>
          </a:p>
          <a:p>
            <a:pPr lvl="0" algn="l" rtl="0">
              <a:spcBef>
                <a:spcPts val="0"/>
              </a:spcBef>
              <a:buNone/>
            </a:pPr>
            <a:endParaRPr sz="18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buNone/>
            </a:pPr>
            <a:endParaRPr sz="12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rtl="0">
              <a:spcBef>
                <a:spcPts val="0"/>
              </a:spcBef>
              <a:buNone/>
            </a:pPr>
            <a:endParaRPr sz="12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spcBef>
                <a:spcPts val="0"/>
              </a:spcBef>
              <a:buNone/>
            </a:pPr>
            <a:endParaRPr sz="1200">
              <a:solidFill>
                <a:srgbClr val="231F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/>
        </p:nvSpPr>
        <p:spPr>
          <a:xfrm>
            <a:off x="374742" y="1119371"/>
            <a:ext cx="1921800" cy="1921800"/>
          </a:xfrm>
          <a:prstGeom prst="roundRect">
            <a:avLst>
              <a:gd name="adj" fmla="val 16667"/>
            </a:avLst>
          </a:prstGeom>
          <a:solidFill>
            <a:srgbClr val="975E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875"/>
              </a:spcBef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Engagement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2525250" y="944725"/>
            <a:ext cx="6173400" cy="75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Engaging Parents: TIPS</a:t>
            </a:r>
          </a:p>
        </p:txBody>
      </p:sp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8000" y="1798675"/>
            <a:ext cx="2439000" cy="24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2400775" y="1977775"/>
            <a:ext cx="4248900" cy="114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Visit school and experience routine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583650" y="3126775"/>
            <a:ext cx="8296199" cy="29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system: standardized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testing, field trips, calendars, notes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Char char="●"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Ask parents to serve in expert roles, especially if they can’t help students with homework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311701" y="448166"/>
            <a:ext cx="8520599" cy="10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r>
              <a:rPr lang="en-US" sz="4000"/>
              <a:t>Review</a:t>
            </a: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endParaRPr sz="3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Shape 417"/>
          <p:cNvGrpSpPr/>
          <p:nvPr/>
        </p:nvGrpSpPr>
        <p:grpSpPr>
          <a:xfrm>
            <a:off x="1010654" y="2202819"/>
            <a:ext cx="7122548" cy="2893687"/>
            <a:chOff x="698954" y="959"/>
            <a:chExt cx="7122548" cy="2893687"/>
          </a:xfrm>
        </p:grpSpPr>
        <p:sp>
          <p:nvSpPr>
            <p:cNvPr id="418" name="Shape 418"/>
            <p:cNvSpPr/>
            <p:nvPr/>
          </p:nvSpPr>
          <p:spPr>
            <a:xfrm>
              <a:off x="698954" y="959"/>
              <a:ext cx="2225700" cy="1335599"/>
            </a:xfrm>
            <a:prstGeom prst="rect">
              <a:avLst/>
            </a:prstGeom>
            <a:solidFill>
              <a:srgbClr val="C0000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 txBox="1"/>
            <p:nvPr/>
          </p:nvSpPr>
          <p:spPr>
            <a:xfrm>
              <a:off x="698954" y="959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Understanding Resettlement and the Refugee Experience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3147378" y="959"/>
              <a:ext cx="2225700" cy="1335599"/>
            </a:xfrm>
            <a:prstGeom prst="rect">
              <a:avLst/>
            </a:prstGeom>
            <a:solidFill>
              <a:srgbClr val="E7BB0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 txBox="1"/>
            <p:nvPr/>
          </p:nvSpPr>
          <p:spPr>
            <a:xfrm>
              <a:off x="3147378" y="959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Cultural Competency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5595803" y="959"/>
              <a:ext cx="2225700" cy="1335599"/>
            </a:xfrm>
            <a:prstGeom prst="rect">
              <a:avLst/>
            </a:prstGeom>
            <a:solidFill>
              <a:srgbClr val="00206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 txBox="1"/>
            <p:nvPr/>
          </p:nvSpPr>
          <p:spPr>
            <a:xfrm>
              <a:off x="5595803" y="959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Understanding Trauma</a:t>
              </a:r>
            </a:p>
          </p:txBody>
        </p:sp>
        <p:sp>
          <p:nvSpPr>
            <p:cNvPr id="424" name="Shape 424"/>
            <p:cNvSpPr/>
            <p:nvPr/>
          </p:nvSpPr>
          <p:spPr>
            <a:xfrm>
              <a:off x="698954" y="1559046"/>
              <a:ext cx="2225700" cy="1335599"/>
            </a:xfrm>
            <a:prstGeom prst="rect">
              <a:avLst/>
            </a:prstGeom>
            <a:solidFill>
              <a:srgbClr val="BD802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 txBox="1"/>
            <p:nvPr/>
          </p:nvSpPr>
          <p:spPr>
            <a:xfrm>
              <a:off x="698954" y="1559046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Working with EL Students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3147378" y="1559046"/>
              <a:ext cx="2225700" cy="1335599"/>
            </a:xfrm>
            <a:prstGeom prst="rect">
              <a:avLst/>
            </a:prstGeom>
            <a:solidFill>
              <a:srgbClr val="3B9F3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7" name="Shape 427"/>
            <p:cNvSpPr txBox="1"/>
            <p:nvPr/>
          </p:nvSpPr>
          <p:spPr>
            <a:xfrm>
              <a:off x="3147378" y="1559046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Strategies in the Classroom</a:t>
              </a:r>
            </a:p>
          </p:txBody>
        </p:sp>
        <p:sp>
          <p:nvSpPr>
            <p:cNvPr id="428" name="Shape 428"/>
            <p:cNvSpPr/>
            <p:nvPr/>
          </p:nvSpPr>
          <p:spPr>
            <a:xfrm>
              <a:off x="5595803" y="1559046"/>
              <a:ext cx="2225700" cy="1335599"/>
            </a:xfrm>
            <a:prstGeom prst="rect">
              <a:avLst/>
            </a:prstGeom>
            <a:solidFill>
              <a:srgbClr val="975E3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9" name="Shape 429"/>
            <p:cNvSpPr txBox="1"/>
            <p:nvPr/>
          </p:nvSpPr>
          <p:spPr>
            <a:xfrm>
              <a:off x="5595803" y="1559046"/>
              <a:ext cx="2225700" cy="1335599"/>
            </a:xfrm>
            <a:prstGeom prst="rect">
              <a:avLst/>
            </a:prstGeom>
            <a:noFill/>
            <a:ln>
              <a:noFill/>
            </a:ln>
          </p:spPr>
          <p:txBody>
            <a:bodyPr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Family Engagement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449" y="1803525"/>
            <a:ext cx="4852049" cy="36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/>
        </p:nvSpPr>
        <p:spPr>
          <a:xfrm>
            <a:off x="1342200" y="758025"/>
            <a:ext cx="6459599" cy="6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Questions?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1244225" y="5204300"/>
            <a:ext cx="6920399" cy="479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90000"/>
              </a:lnSpc>
              <a:spcBef>
                <a:spcPts val="200"/>
              </a:spcBef>
              <a:buNone/>
            </a:pPr>
            <a:r>
              <a:rPr lang="en-US" sz="3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classroom.therefugeecenter.org</a:t>
            </a:r>
            <a:r>
              <a:rPr lang="en-US" sz="5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/>
        </p:nvSpPr>
        <p:spPr>
          <a:xfrm>
            <a:off x="1342200" y="903950"/>
            <a:ext cx="6459599" cy="6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Acknowledgments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2414775" y="2287850"/>
            <a:ext cx="7441800" cy="4531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Bassam Abdulsula, refugee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Mehret Agedsom, MA, teacher and refugee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Autrey, MA &amp; MPH, teacher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Katie Chambers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Sharon Fink, ESL tutor/volunteer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Sarah Gaither, MA, Curriculum Development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 Issa, MSW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Wanjiru Kamau, PhD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Sissy Kegley, TESOL and MA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Thao La, Catholic Charities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Tej Mishra, MPH/MS, refugee from Bhutan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Lana Radosavljevic, MA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Erik Siehl, NBCT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Sarah Weiss, MA, former teacher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Kevin Wong, PhD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762925"/>
            <a:ext cx="5378999" cy="539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Why?</a:t>
            </a:r>
            <a:r>
              <a:rPr lang="en-US" sz="3000"/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Lack of Available Training</a:t>
            </a: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000"/>
              <a:t>55% of teachers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000"/>
              <a:t>had no refugee training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3000"/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000"/>
              <a:t>Existing trainings are</a:t>
            </a:r>
          </a:p>
          <a:p>
            <a:pPr marL="0" marR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000"/>
              <a:t>expensive</a:t>
            </a:r>
          </a:p>
          <a:p>
            <a:pPr marL="91440" marR="0" lvl="0" indent="-1270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66666"/>
              <a:buFont typeface="Calibri"/>
              <a:buNone/>
            </a:pPr>
            <a:r>
              <a:rPr lang="en-US" sz="3000"/>
              <a:t>	</a:t>
            </a:r>
          </a:p>
          <a:p>
            <a:pPr marL="91440" marR="0" lvl="0" indent="-1270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66666"/>
              <a:buFont typeface="Calibri"/>
              <a:buNone/>
            </a:pPr>
            <a:endParaRPr sz="3000"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800" y="1930250"/>
            <a:ext cx="4723075" cy="39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721225"/>
            <a:ext cx="8609999" cy="492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Why?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Education is a key indicator of integration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91440" marR="0" lvl="0" indent="-1270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66666"/>
              <a:buFont typeface="Calibri"/>
              <a:buNone/>
            </a:pPr>
            <a:r>
              <a:rPr lang="en-US" sz="3000"/>
              <a:t>-Families Arrive with High Hopes </a:t>
            </a:r>
          </a:p>
          <a:p>
            <a:pPr marL="91440" marR="0" lvl="0" indent="-1270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66666"/>
              <a:buFont typeface="Calibri"/>
              <a:buNone/>
            </a:pPr>
            <a:r>
              <a:rPr lang="en-US" sz="3000"/>
              <a:t>-Pathway to Success</a:t>
            </a:r>
          </a:p>
          <a:p>
            <a:pPr marL="91440" marR="0" lvl="0" indent="-1270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66666"/>
              <a:buFont typeface="Calibri"/>
              <a:buNone/>
            </a:pPr>
            <a:r>
              <a:rPr lang="en-US" sz="3000"/>
              <a:t>-American Dream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0425" y="2695175"/>
            <a:ext cx="4689300" cy="35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Shape 155"/>
          <p:cNvGrpSpPr/>
          <p:nvPr/>
        </p:nvGrpSpPr>
        <p:grpSpPr>
          <a:xfrm>
            <a:off x="309117" y="900497"/>
            <a:ext cx="1921800" cy="1921800"/>
            <a:chOff x="1433321" y="468122"/>
            <a:chExt cx="1921800" cy="1921800"/>
          </a:xfrm>
        </p:grpSpPr>
        <p:sp>
          <p:nvSpPr>
            <p:cNvPr id="156" name="Shape 156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158" name="Shape 158"/>
          <p:cNvSpPr txBox="1"/>
          <p:nvPr/>
        </p:nvSpPr>
        <p:spPr>
          <a:xfrm>
            <a:off x="2526550" y="608050"/>
            <a:ext cx="6041399" cy="92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Understanding Refugee Student Experiences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2402100" y="1855400"/>
            <a:ext cx="7087200" cy="211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407725" y="4250525"/>
            <a:ext cx="8316299" cy="171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500" y="2150775"/>
            <a:ext cx="5892450" cy="39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Shape 166"/>
          <p:cNvGrpSpPr/>
          <p:nvPr/>
        </p:nvGrpSpPr>
        <p:grpSpPr>
          <a:xfrm>
            <a:off x="309117" y="900497"/>
            <a:ext cx="1921800" cy="1921800"/>
            <a:chOff x="1433321" y="468122"/>
            <a:chExt cx="1921800" cy="1921800"/>
          </a:xfrm>
        </p:grpSpPr>
        <p:sp>
          <p:nvSpPr>
            <p:cNvPr id="167" name="Shape 167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169" name="Shape 169"/>
          <p:cNvSpPr txBox="1"/>
          <p:nvPr/>
        </p:nvSpPr>
        <p:spPr>
          <a:xfrm>
            <a:off x="2526550" y="776575"/>
            <a:ext cx="6041399" cy="75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Refugee Student Surveys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2402100" y="1855400"/>
            <a:ext cx="7087200" cy="211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-8 Locations Across the US (Rural &amp; Urban)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-120 Middle &amp; High School Refugee Students </a:t>
            </a: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407725" y="4250525"/>
            <a:ext cx="8316299" cy="171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-Burmese, Karen, Nepali, Bhutanese, Bangladeshi, Somali, Ethiopian, Congolese, Ugandan, Vietnamese, Mexican, El Salvadoran, Honduran, Iraqi, Afghani, and Ukranian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Shape 176"/>
          <p:cNvGrpSpPr/>
          <p:nvPr/>
        </p:nvGrpSpPr>
        <p:grpSpPr>
          <a:xfrm>
            <a:off x="309117" y="900497"/>
            <a:ext cx="1921800" cy="1921800"/>
            <a:chOff x="1433321" y="468122"/>
            <a:chExt cx="1921800" cy="1921800"/>
          </a:xfrm>
        </p:grpSpPr>
        <p:sp>
          <p:nvSpPr>
            <p:cNvPr id="177" name="Shape 177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179" name="Shape 179"/>
          <p:cNvSpPr txBox="1"/>
          <p:nvPr/>
        </p:nvSpPr>
        <p:spPr>
          <a:xfrm>
            <a:off x="2481525" y="1135725"/>
            <a:ext cx="6189899" cy="391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students start school in the US,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44% felt lonely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49% felt scared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 felt confused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25% felt welcome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19% felt safe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13% felt proud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8% felt confident</a:t>
            </a:r>
          </a:p>
          <a:p>
            <a:pPr marL="457200" lvl="0" indent="-69850" rtl="0">
              <a:spcBef>
                <a:spcPts val="100"/>
              </a:spcBef>
              <a:spcAft>
                <a:spcPts val="1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28% felt interested in school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Shape 184"/>
          <p:cNvGrpSpPr/>
          <p:nvPr/>
        </p:nvGrpSpPr>
        <p:grpSpPr>
          <a:xfrm>
            <a:off x="309117" y="900497"/>
            <a:ext cx="1921800" cy="1921800"/>
            <a:chOff x="1433321" y="468122"/>
            <a:chExt cx="1921800" cy="1921800"/>
          </a:xfrm>
        </p:grpSpPr>
        <p:sp>
          <p:nvSpPr>
            <p:cNvPr id="185" name="Shape 185"/>
            <p:cNvSpPr/>
            <p:nvPr/>
          </p:nvSpPr>
          <p:spPr>
            <a:xfrm>
              <a:off x="1433321" y="468122"/>
              <a:ext cx="1921800" cy="1921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00000"/>
                </a:gs>
                <a:gs pos="34000">
                  <a:srgbClr val="C00000"/>
                </a:gs>
                <a:gs pos="70000">
                  <a:srgbClr val="C00000"/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527134" y="561935"/>
              <a:ext cx="1734000" cy="1734000"/>
            </a:xfrm>
            <a:prstGeom prst="rect">
              <a:avLst/>
            </a:prstGeom>
            <a:noFill/>
            <a:ln>
              <a:noFill/>
            </a:ln>
          </p:spPr>
          <p:txBody>
            <a:bodyPr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SzPct val="25000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Refugee Experience	</a:t>
              </a:r>
            </a:p>
          </p:txBody>
        </p:sp>
      </p:grpSp>
      <p:sp>
        <p:nvSpPr>
          <p:cNvPr id="187" name="Shape 187"/>
          <p:cNvSpPr txBox="1"/>
          <p:nvPr/>
        </p:nvSpPr>
        <p:spPr>
          <a:xfrm>
            <a:off x="0" y="3140700"/>
            <a:ext cx="5249099" cy="23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asked how they feel today,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60% felt happy at school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 felt lonely</a:t>
            </a:r>
          </a:p>
          <a:p>
            <a:pPr marL="457200" lvl="0" indent="0" rtl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9% felt confused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750" y="1087725"/>
            <a:ext cx="3372576" cy="47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6881475" y="5923325"/>
            <a:ext cx="2579699" cy="31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Photo by Molly Haley</a:t>
            </a:r>
          </a:p>
        </p:txBody>
      </p:sp>
    </p:spTree>
  </p:cSld>
  <p:clrMapOvr>
    <a:masterClrMapping/>
  </p:clrMapOvr>
  <p:transition spd="slow"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Retrospect">
  <a:themeElements>
    <a:clrScheme name="Custom 5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FFE5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1296</Words>
  <Application>Microsoft Office PowerPoint</Application>
  <PresentationFormat>On-screen Show (4:3)</PresentationFormat>
  <Paragraphs>288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Retrospect</vt:lpstr>
      <vt:lpstr>PowerPoint Presentation</vt:lpstr>
      <vt:lpstr>PowerPoint Presentation</vt:lpstr>
      <vt:lpstr>Agenda: Refugee Issues for Educators: Online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Refugee Assets in the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Kempler</dc:creator>
  <cp:lastModifiedBy>Alex Kempler</cp:lastModifiedBy>
  <cp:revision>1</cp:revision>
  <dcterms:modified xsi:type="dcterms:W3CDTF">2016-03-15T16:45:22Z</dcterms:modified>
</cp:coreProperties>
</file>