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Amatic SC" panose="020B0604020202020204" charset="0"/>
      <p:regular r:id="rId32"/>
      <p:bold r:id="rId33"/>
    </p:embeddedFont>
    <p:embeddedFont>
      <p:font typeface="Calibri" panose="020F0502020204030204" pitchFamily="34" charset="0"/>
      <p:regular r:id="rId34"/>
      <p:bold r:id="rId35"/>
      <p:italic r:id="rId36"/>
      <p:boldItalic r:id="rId37"/>
    </p:embeddedFont>
    <p:embeddedFont>
      <p:font typeface="Source Code Pro" panose="020B0604020202020204" charset="0"/>
      <p:regular r:id="rId38"/>
      <p:bold r:id="rId39"/>
    </p:embeddedFont>
  </p:embeddedFontLst>
  <p:custDataLst>
    <p:tags r:id="rId4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8" d="100"/>
          <a:sy n="128" d="100"/>
        </p:scale>
        <p:origin x="-420" y="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4804021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“Privilege Walk”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Avoid Log-ins (case workers tell them not to share personal info)</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rtl="0">
              <a:spcBef>
                <a:spcPts val="0"/>
              </a:spcBef>
              <a:buSzPct val="100000"/>
              <a:defRPr sz="8000"/>
            </a:lvl1pPr>
            <a:lvl2pPr lvl="1" algn="ctr" rtl="0">
              <a:spcBef>
                <a:spcPts val="0"/>
              </a:spcBef>
              <a:buSzPct val="100000"/>
              <a:defRPr sz="8000"/>
            </a:lvl2pPr>
            <a:lvl3pPr lvl="2" algn="ctr" rtl="0">
              <a:spcBef>
                <a:spcPts val="0"/>
              </a:spcBef>
              <a:buSzPct val="100000"/>
              <a:defRPr sz="8000"/>
            </a:lvl3pPr>
            <a:lvl4pPr lvl="3" algn="ctr" rtl="0">
              <a:spcBef>
                <a:spcPts val="0"/>
              </a:spcBef>
              <a:buSzPct val="100000"/>
              <a:defRPr sz="8000"/>
            </a:lvl4pPr>
            <a:lvl5pPr lvl="4" algn="ctr" rtl="0">
              <a:spcBef>
                <a:spcPts val="0"/>
              </a:spcBef>
              <a:buSzPct val="100000"/>
              <a:defRPr sz="8000"/>
            </a:lvl5pPr>
            <a:lvl6pPr lvl="5" algn="ctr" rtl="0">
              <a:spcBef>
                <a:spcPts val="0"/>
              </a:spcBef>
              <a:buSzPct val="100000"/>
              <a:defRPr sz="8000"/>
            </a:lvl6pPr>
            <a:lvl7pPr lvl="6" algn="ctr" rtl="0">
              <a:spcBef>
                <a:spcPts val="0"/>
              </a:spcBef>
              <a:buSzPct val="100000"/>
              <a:defRPr sz="8000"/>
            </a:lvl7pPr>
            <a:lvl8pPr lvl="7" algn="ctr" rtl="0">
              <a:spcBef>
                <a:spcPts val="0"/>
              </a:spcBef>
              <a:buSzPct val="100000"/>
              <a:defRPr sz="8000"/>
            </a:lvl8pPr>
            <a:lvl9pPr lvl="8" algn="ctr" rtl="0">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rtl="0">
              <a:lnSpc>
                <a:spcPct val="100000"/>
              </a:lnSpc>
              <a:spcBef>
                <a:spcPts val="0"/>
              </a:spcBef>
              <a:spcAft>
                <a:spcPts val="0"/>
              </a:spcAft>
              <a:buClr>
                <a:schemeClr val="accent1"/>
              </a:buClr>
              <a:buSzPct val="100000"/>
              <a:buNone/>
              <a:defRPr sz="2100" b="1">
                <a:solidFill>
                  <a:schemeClr val="accent1"/>
                </a:solidFill>
              </a:defRPr>
            </a:lvl1pPr>
            <a:lvl2pPr lvl="1" algn="ctr" rtl="0">
              <a:lnSpc>
                <a:spcPct val="100000"/>
              </a:lnSpc>
              <a:spcBef>
                <a:spcPts val="0"/>
              </a:spcBef>
              <a:spcAft>
                <a:spcPts val="0"/>
              </a:spcAft>
              <a:buClr>
                <a:schemeClr val="accent1"/>
              </a:buClr>
              <a:buSzPct val="100000"/>
              <a:buNone/>
              <a:defRPr sz="2100" b="1">
                <a:solidFill>
                  <a:schemeClr val="accent1"/>
                </a:solidFill>
              </a:defRPr>
            </a:lvl2pPr>
            <a:lvl3pPr lvl="2" algn="ctr" rtl="0">
              <a:lnSpc>
                <a:spcPct val="100000"/>
              </a:lnSpc>
              <a:spcBef>
                <a:spcPts val="0"/>
              </a:spcBef>
              <a:spcAft>
                <a:spcPts val="0"/>
              </a:spcAft>
              <a:buClr>
                <a:schemeClr val="accent1"/>
              </a:buClr>
              <a:buSzPct val="100000"/>
              <a:buNone/>
              <a:defRPr sz="2100" b="1">
                <a:solidFill>
                  <a:schemeClr val="accent1"/>
                </a:solidFill>
              </a:defRPr>
            </a:lvl3pPr>
            <a:lvl4pPr lvl="3" algn="ctr" rtl="0">
              <a:lnSpc>
                <a:spcPct val="100000"/>
              </a:lnSpc>
              <a:spcBef>
                <a:spcPts val="0"/>
              </a:spcBef>
              <a:spcAft>
                <a:spcPts val="0"/>
              </a:spcAft>
              <a:buClr>
                <a:schemeClr val="accent1"/>
              </a:buClr>
              <a:buSzPct val="100000"/>
              <a:buNone/>
              <a:defRPr sz="2100" b="1">
                <a:solidFill>
                  <a:schemeClr val="accent1"/>
                </a:solidFill>
              </a:defRPr>
            </a:lvl4pPr>
            <a:lvl5pPr lvl="4" algn="ctr" rtl="0">
              <a:lnSpc>
                <a:spcPct val="100000"/>
              </a:lnSpc>
              <a:spcBef>
                <a:spcPts val="0"/>
              </a:spcBef>
              <a:spcAft>
                <a:spcPts val="0"/>
              </a:spcAft>
              <a:buClr>
                <a:schemeClr val="accent1"/>
              </a:buClr>
              <a:buSzPct val="100000"/>
              <a:buNone/>
              <a:defRPr sz="2100" b="1">
                <a:solidFill>
                  <a:schemeClr val="accent1"/>
                </a:solidFill>
              </a:defRPr>
            </a:lvl5pPr>
            <a:lvl6pPr lvl="5" algn="ctr" rtl="0">
              <a:lnSpc>
                <a:spcPct val="100000"/>
              </a:lnSpc>
              <a:spcBef>
                <a:spcPts val="0"/>
              </a:spcBef>
              <a:spcAft>
                <a:spcPts val="0"/>
              </a:spcAft>
              <a:buClr>
                <a:schemeClr val="accent1"/>
              </a:buClr>
              <a:buSzPct val="100000"/>
              <a:buNone/>
              <a:defRPr sz="2100" b="1">
                <a:solidFill>
                  <a:schemeClr val="accent1"/>
                </a:solidFill>
              </a:defRPr>
            </a:lvl6pPr>
            <a:lvl7pPr lvl="6" algn="ctr" rtl="0">
              <a:lnSpc>
                <a:spcPct val="100000"/>
              </a:lnSpc>
              <a:spcBef>
                <a:spcPts val="0"/>
              </a:spcBef>
              <a:spcAft>
                <a:spcPts val="0"/>
              </a:spcAft>
              <a:buClr>
                <a:schemeClr val="accent1"/>
              </a:buClr>
              <a:buSzPct val="100000"/>
              <a:buNone/>
              <a:defRPr sz="2100" b="1">
                <a:solidFill>
                  <a:schemeClr val="accent1"/>
                </a:solidFill>
              </a:defRPr>
            </a:lvl7pPr>
            <a:lvl8pPr lvl="7" algn="ctr" rtl="0">
              <a:lnSpc>
                <a:spcPct val="100000"/>
              </a:lnSpc>
              <a:spcBef>
                <a:spcPts val="0"/>
              </a:spcBef>
              <a:spcAft>
                <a:spcPts val="0"/>
              </a:spcAft>
              <a:buClr>
                <a:schemeClr val="accent1"/>
              </a:buClr>
              <a:buSzPct val="100000"/>
              <a:buNone/>
              <a:defRPr sz="2100" b="1">
                <a:solidFill>
                  <a:schemeClr val="accent1"/>
                </a:solidFill>
              </a:defRPr>
            </a:lvl8pPr>
            <a:lvl9pPr lvl="8" algn="ctr" rtl="0">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rtl="0">
              <a:spcBef>
                <a:spcPts val="0"/>
              </a:spcBef>
              <a:buClr>
                <a:schemeClr val="lt1"/>
              </a:buClr>
              <a:buSzPct val="100000"/>
              <a:defRPr sz="12000">
                <a:solidFill>
                  <a:schemeClr val="lt1"/>
                </a:solidFill>
              </a:defRPr>
            </a:lvl1pPr>
            <a:lvl2pPr lvl="1" algn="ctr" rtl="0">
              <a:spcBef>
                <a:spcPts val="0"/>
              </a:spcBef>
              <a:buClr>
                <a:schemeClr val="lt1"/>
              </a:buClr>
              <a:buSzPct val="100000"/>
              <a:defRPr sz="12000">
                <a:solidFill>
                  <a:schemeClr val="lt1"/>
                </a:solidFill>
              </a:defRPr>
            </a:lvl2pPr>
            <a:lvl3pPr lvl="2" algn="ctr" rtl="0">
              <a:spcBef>
                <a:spcPts val="0"/>
              </a:spcBef>
              <a:buClr>
                <a:schemeClr val="lt1"/>
              </a:buClr>
              <a:buSzPct val="100000"/>
              <a:defRPr sz="12000">
                <a:solidFill>
                  <a:schemeClr val="lt1"/>
                </a:solidFill>
              </a:defRPr>
            </a:lvl3pPr>
            <a:lvl4pPr lvl="3" algn="ctr" rtl="0">
              <a:spcBef>
                <a:spcPts val="0"/>
              </a:spcBef>
              <a:buClr>
                <a:schemeClr val="lt1"/>
              </a:buClr>
              <a:buSzPct val="100000"/>
              <a:defRPr sz="12000">
                <a:solidFill>
                  <a:schemeClr val="lt1"/>
                </a:solidFill>
              </a:defRPr>
            </a:lvl4pPr>
            <a:lvl5pPr lvl="4" algn="ctr" rtl="0">
              <a:spcBef>
                <a:spcPts val="0"/>
              </a:spcBef>
              <a:buClr>
                <a:schemeClr val="lt1"/>
              </a:buClr>
              <a:buSzPct val="100000"/>
              <a:defRPr sz="12000">
                <a:solidFill>
                  <a:schemeClr val="lt1"/>
                </a:solidFill>
              </a:defRPr>
            </a:lvl5pPr>
            <a:lvl6pPr lvl="5" algn="ctr" rtl="0">
              <a:spcBef>
                <a:spcPts val="0"/>
              </a:spcBef>
              <a:buClr>
                <a:schemeClr val="lt1"/>
              </a:buClr>
              <a:buSzPct val="100000"/>
              <a:defRPr sz="12000">
                <a:solidFill>
                  <a:schemeClr val="lt1"/>
                </a:solidFill>
              </a:defRPr>
            </a:lvl6pPr>
            <a:lvl7pPr lvl="6" algn="ctr" rtl="0">
              <a:spcBef>
                <a:spcPts val="0"/>
              </a:spcBef>
              <a:buClr>
                <a:schemeClr val="lt1"/>
              </a:buClr>
              <a:buSzPct val="100000"/>
              <a:defRPr sz="12000">
                <a:solidFill>
                  <a:schemeClr val="lt1"/>
                </a:solidFill>
              </a:defRPr>
            </a:lvl7pPr>
            <a:lvl8pPr lvl="7" algn="ctr" rtl="0">
              <a:spcBef>
                <a:spcPts val="0"/>
              </a:spcBef>
              <a:buClr>
                <a:schemeClr val="lt1"/>
              </a:buClr>
              <a:buSzPct val="100000"/>
              <a:defRPr sz="12000">
                <a:solidFill>
                  <a:schemeClr val="lt1"/>
                </a:solidFill>
              </a:defRPr>
            </a:lvl8pPr>
            <a:lvl9pPr lvl="8" algn="ctr" rtl="0">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rtl="0">
              <a:spcBef>
                <a:spcPts val="0"/>
              </a:spcBef>
              <a:buClr>
                <a:schemeClr val="accent1"/>
              </a:buClr>
              <a:defRPr>
                <a:solidFill>
                  <a:schemeClr val="accent1"/>
                </a:solidFill>
              </a:defRPr>
            </a:lvl1pPr>
            <a:lvl2pPr lvl="1" algn="ctr" rtl="0">
              <a:spcBef>
                <a:spcPts val="0"/>
              </a:spcBef>
              <a:buClr>
                <a:schemeClr val="accent1"/>
              </a:buClr>
              <a:defRPr>
                <a:solidFill>
                  <a:schemeClr val="accent1"/>
                </a:solidFill>
              </a:defRPr>
            </a:lvl2pPr>
            <a:lvl3pPr lvl="2" algn="ctr" rtl="0">
              <a:spcBef>
                <a:spcPts val="0"/>
              </a:spcBef>
              <a:buClr>
                <a:schemeClr val="accent1"/>
              </a:buClr>
              <a:defRPr>
                <a:solidFill>
                  <a:schemeClr val="accent1"/>
                </a:solidFill>
              </a:defRPr>
            </a:lvl3pPr>
            <a:lvl4pPr lvl="3" algn="ctr" rtl="0">
              <a:spcBef>
                <a:spcPts val="0"/>
              </a:spcBef>
              <a:buClr>
                <a:schemeClr val="accent1"/>
              </a:buClr>
              <a:defRPr>
                <a:solidFill>
                  <a:schemeClr val="accent1"/>
                </a:solidFill>
              </a:defRPr>
            </a:lvl4pPr>
            <a:lvl5pPr lvl="4" algn="ctr" rtl="0">
              <a:spcBef>
                <a:spcPts val="0"/>
              </a:spcBef>
              <a:buClr>
                <a:schemeClr val="accent1"/>
              </a:buClr>
              <a:defRPr>
                <a:solidFill>
                  <a:schemeClr val="accent1"/>
                </a:solidFill>
              </a:defRPr>
            </a:lvl5pPr>
            <a:lvl6pPr lvl="5" algn="ctr" rtl="0">
              <a:spcBef>
                <a:spcPts val="0"/>
              </a:spcBef>
              <a:buClr>
                <a:schemeClr val="accent1"/>
              </a:buClr>
              <a:defRPr>
                <a:solidFill>
                  <a:schemeClr val="accent1"/>
                </a:solidFill>
              </a:defRPr>
            </a:lvl6pPr>
            <a:lvl7pPr lvl="6" algn="ctr" rtl="0">
              <a:spcBef>
                <a:spcPts val="0"/>
              </a:spcBef>
              <a:buClr>
                <a:schemeClr val="accent1"/>
              </a:buClr>
              <a:defRPr>
                <a:solidFill>
                  <a:schemeClr val="accent1"/>
                </a:solidFill>
              </a:defRPr>
            </a:lvl7pPr>
            <a:lvl8pPr lvl="7" algn="ctr" rtl="0">
              <a:spcBef>
                <a:spcPts val="0"/>
              </a:spcBef>
              <a:buClr>
                <a:schemeClr val="accent1"/>
              </a:buClr>
              <a:defRPr>
                <a:solidFill>
                  <a:schemeClr val="accent1"/>
                </a:solidFill>
              </a:defRPr>
            </a:lvl8pPr>
            <a:lvl9pPr lvl="8" algn="ctr" rtl="0">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rtl="0">
              <a:spcBef>
                <a:spcPts val="0"/>
              </a:spcBef>
              <a:buClr>
                <a:schemeClr val="lt1"/>
              </a:buClr>
              <a:buSzPct val="100000"/>
              <a:defRPr sz="6000">
                <a:solidFill>
                  <a:schemeClr val="lt1"/>
                </a:solidFill>
              </a:defRPr>
            </a:lvl1pPr>
            <a:lvl2pPr lvl="1" rtl="0">
              <a:spcBef>
                <a:spcPts val="0"/>
              </a:spcBef>
              <a:buClr>
                <a:schemeClr val="lt1"/>
              </a:buClr>
              <a:buSzPct val="100000"/>
              <a:defRPr sz="6000">
                <a:solidFill>
                  <a:schemeClr val="lt1"/>
                </a:solidFill>
              </a:defRPr>
            </a:lvl2pPr>
            <a:lvl3pPr lvl="2" rtl="0">
              <a:spcBef>
                <a:spcPts val="0"/>
              </a:spcBef>
              <a:buClr>
                <a:schemeClr val="lt1"/>
              </a:buClr>
              <a:buSzPct val="100000"/>
              <a:defRPr sz="6000">
                <a:solidFill>
                  <a:schemeClr val="lt1"/>
                </a:solidFill>
              </a:defRPr>
            </a:lvl3pPr>
            <a:lvl4pPr lvl="3" rtl="0">
              <a:spcBef>
                <a:spcPts val="0"/>
              </a:spcBef>
              <a:buClr>
                <a:schemeClr val="lt1"/>
              </a:buClr>
              <a:buSzPct val="100000"/>
              <a:defRPr sz="6000">
                <a:solidFill>
                  <a:schemeClr val="lt1"/>
                </a:solidFill>
              </a:defRPr>
            </a:lvl4pPr>
            <a:lvl5pPr lvl="4" rtl="0">
              <a:spcBef>
                <a:spcPts val="0"/>
              </a:spcBef>
              <a:buClr>
                <a:schemeClr val="lt1"/>
              </a:buClr>
              <a:buSzPct val="100000"/>
              <a:defRPr sz="6000">
                <a:solidFill>
                  <a:schemeClr val="lt1"/>
                </a:solidFill>
              </a:defRPr>
            </a:lvl5pPr>
            <a:lvl6pPr lvl="5" rtl="0">
              <a:spcBef>
                <a:spcPts val="0"/>
              </a:spcBef>
              <a:buClr>
                <a:schemeClr val="lt1"/>
              </a:buClr>
              <a:buSzPct val="100000"/>
              <a:defRPr sz="6000">
                <a:solidFill>
                  <a:schemeClr val="lt1"/>
                </a:solidFill>
              </a:defRPr>
            </a:lvl6pPr>
            <a:lvl7pPr lvl="6" rtl="0">
              <a:spcBef>
                <a:spcPts val="0"/>
              </a:spcBef>
              <a:buClr>
                <a:schemeClr val="lt1"/>
              </a:buClr>
              <a:buSzPct val="100000"/>
              <a:defRPr sz="6000">
                <a:solidFill>
                  <a:schemeClr val="lt1"/>
                </a:solidFill>
              </a:defRPr>
            </a:lvl7pPr>
            <a:lvl8pPr lvl="7" rtl="0">
              <a:spcBef>
                <a:spcPts val="0"/>
              </a:spcBef>
              <a:buClr>
                <a:schemeClr val="lt1"/>
              </a:buClr>
              <a:buSzPct val="100000"/>
              <a:defRPr sz="6000">
                <a:solidFill>
                  <a:schemeClr val="lt1"/>
                </a:solidFill>
              </a:defRPr>
            </a:lvl8pPr>
            <a:lvl9pPr lvl="8" rtl="0">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rtl="0">
              <a:spcBef>
                <a:spcPts val="0"/>
              </a:spcBef>
              <a:buSzPct val="100000"/>
              <a:defRPr sz="5400"/>
            </a:lvl1pPr>
            <a:lvl2pPr lvl="1" algn="ctr" rtl="0">
              <a:spcBef>
                <a:spcPts val="0"/>
              </a:spcBef>
              <a:buSzPct val="100000"/>
              <a:defRPr sz="5400"/>
            </a:lvl2pPr>
            <a:lvl3pPr lvl="2" algn="ctr" rtl="0">
              <a:spcBef>
                <a:spcPts val="0"/>
              </a:spcBef>
              <a:buSzPct val="100000"/>
              <a:defRPr sz="5400"/>
            </a:lvl3pPr>
            <a:lvl4pPr lvl="3" algn="ctr" rtl="0">
              <a:spcBef>
                <a:spcPts val="0"/>
              </a:spcBef>
              <a:buSzPct val="100000"/>
              <a:defRPr sz="5400"/>
            </a:lvl4pPr>
            <a:lvl5pPr lvl="4" algn="ctr" rtl="0">
              <a:spcBef>
                <a:spcPts val="0"/>
              </a:spcBef>
              <a:buSzPct val="100000"/>
              <a:defRPr sz="5400"/>
            </a:lvl5pPr>
            <a:lvl6pPr lvl="5" algn="ctr" rtl="0">
              <a:spcBef>
                <a:spcPts val="0"/>
              </a:spcBef>
              <a:buSzPct val="100000"/>
              <a:defRPr sz="5400"/>
            </a:lvl6pPr>
            <a:lvl7pPr lvl="6" algn="ctr" rtl="0">
              <a:spcBef>
                <a:spcPts val="0"/>
              </a:spcBef>
              <a:buSzPct val="100000"/>
              <a:defRPr sz="5400"/>
            </a:lvl7pPr>
            <a:lvl8pPr lvl="7" algn="ctr" rtl="0">
              <a:spcBef>
                <a:spcPts val="0"/>
              </a:spcBef>
              <a:buSzPct val="100000"/>
              <a:defRPr sz="5400"/>
            </a:lvl8pPr>
            <a:lvl9pPr lvl="8" algn="ctr" rtl="0">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rtl="0">
              <a:lnSpc>
                <a:spcPct val="100000"/>
              </a:lnSpc>
              <a:spcBef>
                <a:spcPts val="0"/>
              </a:spcBef>
              <a:spcAft>
                <a:spcPts val="0"/>
              </a:spcAft>
              <a:buNone/>
              <a:defRPr/>
            </a:lvl1pPr>
            <a:lvl2pPr lvl="1" algn="ctr" rtl="0">
              <a:lnSpc>
                <a:spcPct val="100000"/>
              </a:lnSpc>
              <a:spcBef>
                <a:spcPts val="0"/>
              </a:spcBef>
              <a:spcAft>
                <a:spcPts val="0"/>
              </a:spcAft>
              <a:buSzPct val="100000"/>
              <a:buNone/>
              <a:defRPr sz="1800"/>
            </a:lvl2pPr>
            <a:lvl3pPr lvl="2" algn="ctr" rtl="0">
              <a:lnSpc>
                <a:spcPct val="100000"/>
              </a:lnSpc>
              <a:spcBef>
                <a:spcPts val="0"/>
              </a:spcBef>
              <a:spcAft>
                <a:spcPts val="0"/>
              </a:spcAft>
              <a:buSzPct val="100000"/>
              <a:buNone/>
              <a:defRPr sz="1800"/>
            </a:lvl3pPr>
            <a:lvl4pPr lvl="3" algn="ctr" rtl="0">
              <a:lnSpc>
                <a:spcPct val="100000"/>
              </a:lnSpc>
              <a:spcBef>
                <a:spcPts val="0"/>
              </a:spcBef>
              <a:spcAft>
                <a:spcPts val="0"/>
              </a:spcAft>
              <a:buSzPct val="100000"/>
              <a:buNone/>
              <a:defRPr sz="1800"/>
            </a:lvl4pPr>
            <a:lvl5pPr lvl="4" algn="ctr" rtl="0">
              <a:lnSpc>
                <a:spcPct val="100000"/>
              </a:lnSpc>
              <a:spcBef>
                <a:spcPts val="0"/>
              </a:spcBef>
              <a:spcAft>
                <a:spcPts val="0"/>
              </a:spcAft>
              <a:buSzPct val="100000"/>
              <a:buNone/>
              <a:defRPr sz="1800"/>
            </a:lvl5pPr>
            <a:lvl6pPr lvl="5" algn="ctr" rtl="0">
              <a:lnSpc>
                <a:spcPct val="100000"/>
              </a:lnSpc>
              <a:spcBef>
                <a:spcPts val="0"/>
              </a:spcBef>
              <a:spcAft>
                <a:spcPts val="0"/>
              </a:spcAft>
              <a:buSzPct val="100000"/>
              <a:buNone/>
              <a:defRPr sz="1800"/>
            </a:lvl6pPr>
            <a:lvl7pPr lvl="6" algn="ctr" rtl="0">
              <a:lnSpc>
                <a:spcPct val="100000"/>
              </a:lnSpc>
              <a:spcBef>
                <a:spcPts val="0"/>
              </a:spcBef>
              <a:spcAft>
                <a:spcPts val="0"/>
              </a:spcAft>
              <a:buSzPct val="100000"/>
              <a:buNone/>
              <a:defRPr sz="1800"/>
            </a:lvl7pPr>
            <a:lvl8pPr lvl="7" algn="ctr" rtl="0">
              <a:lnSpc>
                <a:spcPct val="100000"/>
              </a:lnSpc>
              <a:spcBef>
                <a:spcPts val="0"/>
              </a:spcBef>
              <a:spcAft>
                <a:spcPts val="0"/>
              </a:spcAft>
              <a:buSzPct val="100000"/>
              <a:buNone/>
              <a:defRPr sz="1800"/>
            </a:lvl8pPr>
            <a:lvl9pPr lvl="8" algn="ctr" rtl="0">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rt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rt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rtl="0">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RYTo9ItL0zk&amp;app=desktop"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13331219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55"/>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610262" y="896000"/>
            <a:ext cx="7923474" cy="1557575"/>
          </a:xfrm>
          <a:prstGeom prst="rect">
            <a:avLst/>
          </a:prstGeom>
          <a:noFill/>
          <a:ln>
            <a:noFill/>
          </a:ln>
        </p:spPr>
      </p:pic>
      <p:sp>
        <p:nvSpPr>
          <p:cNvPr id="57" name="Shape 57"/>
          <p:cNvSpPr txBox="1"/>
          <p:nvPr/>
        </p:nvSpPr>
        <p:spPr>
          <a:xfrm>
            <a:off x="4743900" y="3868850"/>
            <a:ext cx="4103099" cy="583499"/>
          </a:xfrm>
          <a:prstGeom prst="rect">
            <a:avLst/>
          </a:prstGeom>
          <a:noFill/>
          <a:ln>
            <a:noFill/>
          </a:ln>
        </p:spPr>
        <p:txBody>
          <a:bodyPr lIns="91425" tIns="91425" rIns="91425" bIns="91425" anchor="t" anchorCtr="0">
            <a:noAutofit/>
          </a:bodyPr>
          <a:lstStyle/>
          <a:p>
            <a:pPr lvl="0" rtl="0">
              <a:spcBef>
                <a:spcPts val="0"/>
              </a:spcBef>
              <a:buClr>
                <a:srgbClr val="000000"/>
              </a:buClr>
              <a:buSzPct val="25000"/>
              <a:buFont typeface="Arial"/>
              <a:buNone/>
            </a:pPr>
            <a:r>
              <a:rPr lang="en" sz="1800">
                <a:latin typeface="Calibri"/>
                <a:ea typeface="Calibri"/>
                <a:cs typeface="Calibri"/>
                <a:sym typeface="Calibri"/>
              </a:rPr>
              <a:t>Lana Radosavljevic, MA</a:t>
            </a:r>
          </a:p>
          <a:p>
            <a:pPr lvl="0" rtl="0">
              <a:spcBef>
                <a:spcPts val="0"/>
              </a:spcBef>
              <a:buClr>
                <a:srgbClr val="000000"/>
              </a:buClr>
              <a:buFont typeface="Arial"/>
              <a:buNone/>
            </a:pPr>
            <a:endParaRPr sz="1800">
              <a:latin typeface="Calibri"/>
              <a:ea typeface="Calibri"/>
              <a:cs typeface="Calibri"/>
              <a:sym typeface="Calibri"/>
            </a:endParaRPr>
          </a:p>
          <a:p>
            <a:pPr lvl="0" rtl="0">
              <a:spcBef>
                <a:spcPts val="0"/>
              </a:spcBef>
              <a:buClr>
                <a:srgbClr val="000000"/>
              </a:buClr>
              <a:buSzPct val="25000"/>
              <a:buFont typeface="Arial"/>
              <a:buNone/>
            </a:pPr>
            <a:r>
              <a:rPr lang="en" sz="1800">
                <a:latin typeface="Calibri"/>
                <a:ea typeface="Calibri"/>
                <a:cs typeface="Calibri"/>
                <a:sym typeface="Calibri"/>
              </a:rPr>
              <a:t>Jessica Marks, MPA</a:t>
            </a:r>
          </a:p>
          <a:p>
            <a:pPr lvl="0">
              <a:spcBef>
                <a:spcPts val="0"/>
              </a:spcBef>
              <a:buNone/>
            </a:pPr>
            <a:endParaRPr/>
          </a:p>
        </p:txBody>
      </p:sp>
      <p:pic>
        <p:nvPicPr>
          <p:cNvPr id="58" name="Shape 58"/>
          <p:cNvPicPr preferRelativeResize="0"/>
          <p:nvPr/>
        </p:nvPicPr>
        <p:blipFill>
          <a:blip r:embed="rId4">
            <a:alphaModFix/>
          </a:blip>
          <a:stretch>
            <a:fillRect/>
          </a:stretch>
        </p:blipFill>
        <p:spPr>
          <a:xfrm>
            <a:off x="819150" y="2328875"/>
            <a:ext cx="3417473" cy="2563098"/>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813800" y="292850"/>
            <a:ext cx="4852200" cy="800999"/>
          </a:xfrm>
          <a:prstGeom prst="rect">
            <a:avLst/>
          </a:prstGeom>
        </p:spPr>
        <p:txBody>
          <a:bodyPr lIns="91425" tIns="91425" rIns="91425" bIns="91425" anchor="t" anchorCtr="0">
            <a:noAutofit/>
          </a:bodyPr>
          <a:lstStyle/>
          <a:p>
            <a:pPr lvl="0" algn="ctr" rtl="0">
              <a:spcBef>
                <a:spcPts val="0"/>
              </a:spcBef>
              <a:buNone/>
            </a:pPr>
            <a:r>
              <a:rPr lang="en"/>
              <a:t>IN Addition</a:t>
            </a:r>
          </a:p>
        </p:txBody>
      </p:sp>
      <p:sp>
        <p:nvSpPr>
          <p:cNvPr id="134" name="Shape 134"/>
          <p:cNvSpPr txBox="1">
            <a:spLocks noGrp="1"/>
          </p:cNvSpPr>
          <p:nvPr>
            <p:ph type="body" idx="1"/>
          </p:nvPr>
        </p:nvSpPr>
        <p:spPr>
          <a:xfrm>
            <a:off x="172400" y="242825"/>
            <a:ext cx="3641399" cy="3340199"/>
          </a:xfrm>
          <a:prstGeom prst="rect">
            <a:avLst/>
          </a:prstGeom>
        </p:spPr>
        <p:txBody>
          <a:bodyPr lIns="91425" tIns="91425" rIns="91425" bIns="91425" anchor="t" anchorCtr="0">
            <a:noAutofit/>
          </a:bodyPr>
          <a:lstStyle/>
          <a:p>
            <a:pPr lvl="0" algn="ctr" rtl="0">
              <a:spcBef>
                <a:spcPts val="0"/>
              </a:spcBef>
              <a:buNone/>
            </a:pPr>
            <a:r>
              <a:rPr lang="en" sz="2400"/>
              <a:t>-Newcomers most often access the internet on smartphones or on public pcs</a:t>
            </a:r>
          </a:p>
          <a:p>
            <a:pPr lvl="0" algn="ctr" rtl="0">
              <a:spcBef>
                <a:spcPts val="0"/>
              </a:spcBef>
              <a:buNone/>
            </a:pPr>
            <a:r>
              <a:rPr lang="en" sz="2400"/>
              <a:t>-Newcomers use smartphones at rates nearly equal to American-born citizens</a:t>
            </a:r>
          </a:p>
          <a:p>
            <a:pPr lvl="0" algn="ctr" rtl="0">
              <a:spcBef>
                <a:spcPts val="0"/>
              </a:spcBef>
              <a:buNone/>
            </a:pPr>
            <a:endParaRPr sz="2400"/>
          </a:p>
        </p:txBody>
      </p:sp>
      <p:pic>
        <p:nvPicPr>
          <p:cNvPr id="135" name="Shape 135"/>
          <p:cNvPicPr preferRelativeResize="0"/>
          <p:nvPr/>
        </p:nvPicPr>
        <p:blipFill>
          <a:blip r:embed="rId3">
            <a:alphaModFix/>
          </a:blip>
          <a:stretch>
            <a:fillRect/>
          </a:stretch>
        </p:blipFill>
        <p:spPr>
          <a:xfrm>
            <a:off x="4154075" y="1311559"/>
            <a:ext cx="4509224" cy="3013325"/>
          </a:xfrm>
          <a:prstGeom prst="rect">
            <a:avLst/>
          </a:prstGeom>
          <a:noFill/>
          <a:ln>
            <a:noFill/>
          </a:ln>
        </p:spPr>
      </p:pic>
      <p:sp>
        <p:nvSpPr>
          <p:cNvPr id="136" name="Shape 136"/>
          <p:cNvSpPr txBox="1"/>
          <p:nvPr/>
        </p:nvSpPr>
        <p:spPr>
          <a:xfrm>
            <a:off x="5924650" y="4456650"/>
            <a:ext cx="2496900" cy="300000"/>
          </a:xfrm>
          <a:prstGeom prst="rect">
            <a:avLst/>
          </a:prstGeom>
          <a:noFill/>
          <a:ln>
            <a:noFill/>
          </a:ln>
        </p:spPr>
        <p:txBody>
          <a:bodyPr lIns="91425" tIns="91425" rIns="91425" bIns="91425" anchor="t" anchorCtr="0">
            <a:noAutofit/>
          </a:bodyPr>
          <a:lstStyle/>
          <a:p>
            <a:pPr lvl="0">
              <a:spcBef>
                <a:spcPts val="0"/>
              </a:spcBef>
              <a:buNone/>
            </a:pPr>
            <a:r>
              <a:rPr lang="en"/>
              <a:t>Photo by Damir Sagolj</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The RCO’s Approach</a:t>
            </a:r>
          </a:p>
        </p:txBody>
      </p:sp>
      <p:sp>
        <p:nvSpPr>
          <p:cNvPr id="142" name="Shape 142"/>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algn="ctr" rtl="0">
              <a:spcBef>
                <a:spcPts val="0"/>
              </a:spcBef>
              <a:buNone/>
            </a:pPr>
            <a:r>
              <a:rPr lang="en" sz="2400" u="sng"/>
              <a:t>Mission: </a:t>
            </a:r>
          </a:p>
          <a:p>
            <a:pPr lvl="0" algn="ctr" rtl="0">
              <a:spcBef>
                <a:spcPts val="0"/>
              </a:spcBef>
              <a:buNone/>
            </a:pPr>
            <a:r>
              <a:rPr lang="en" sz="2400"/>
              <a:t>The RCO uses technology to facilitate successful resettlement transitions by strengthening access to resources and helping refugees build community through shared resources.</a:t>
            </a:r>
          </a:p>
          <a:p>
            <a:pPr lvl="0" algn="ctr" rtl="0">
              <a:spcBef>
                <a:spcPts val="0"/>
              </a:spcBef>
              <a:buNone/>
            </a:pPr>
            <a:endParaRPr sz="2400"/>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The RCO’s Approach</a:t>
            </a:r>
          </a:p>
        </p:txBody>
      </p:sp>
      <p:sp>
        <p:nvSpPr>
          <p:cNvPr id="148" name="Shape 148"/>
          <p:cNvSpPr txBox="1">
            <a:spLocks noGrp="1"/>
          </p:cNvSpPr>
          <p:nvPr>
            <p:ph type="body" idx="1"/>
          </p:nvPr>
        </p:nvSpPr>
        <p:spPr>
          <a:xfrm>
            <a:off x="311700" y="1228675"/>
            <a:ext cx="8520599" cy="709799"/>
          </a:xfrm>
          <a:prstGeom prst="rect">
            <a:avLst/>
          </a:prstGeom>
        </p:spPr>
        <p:txBody>
          <a:bodyPr lIns="91425" tIns="91425" rIns="91425" bIns="91425" anchor="t" anchorCtr="0">
            <a:noAutofit/>
          </a:bodyPr>
          <a:lstStyle/>
          <a:p>
            <a:pPr lvl="0" algn="ctr" rtl="0">
              <a:spcBef>
                <a:spcPts val="0"/>
              </a:spcBef>
              <a:buNone/>
            </a:pPr>
            <a:r>
              <a:rPr lang="en" sz="2400" u="sng"/>
              <a:t>Our Users</a:t>
            </a:r>
          </a:p>
          <a:p>
            <a:pPr lvl="0" algn="ctr" rtl="0">
              <a:spcBef>
                <a:spcPts val="0"/>
              </a:spcBef>
              <a:buNone/>
            </a:pPr>
            <a:endParaRPr sz="2400"/>
          </a:p>
          <a:p>
            <a:pPr lvl="0" algn="ctr" rtl="0">
              <a:spcBef>
                <a:spcPts val="0"/>
              </a:spcBef>
              <a:buNone/>
            </a:pPr>
            <a:endParaRPr sz="2400"/>
          </a:p>
        </p:txBody>
      </p:sp>
      <p:pic>
        <p:nvPicPr>
          <p:cNvPr id="149" name="Shape 149"/>
          <p:cNvPicPr preferRelativeResize="0"/>
          <p:nvPr/>
        </p:nvPicPr>
        <p:blipFill>
          <a:blip r:embed="rId3">
            <a:alphaModFix/>
          </a:blip>
          <a:stretch>
            <a:fillRect/>
          </a:stretch>
        </p:blipFill>
        <p:spPr>
          <a:xfrm>
            <a:off x="1766887" y="2019300"/>
            <a:ext cx="5610225" cy="11049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The RCO’s Approach</a:t>
            </a:r>
          </a:p>
        </p:txBody>
      </p:sp>
      <p:pic>
        <p:nvPicPr>
          <p:cNvPr id="155" name="Shape 155"/>
          <p:cNvPicPr preferRelativeResize="0"/>
          <p:nvPr/>
        </p:nvPicPr>
        <p:blipFill>
          <a:blip r:embed="rId3">
            <a:alphaModFix/>
          </a:blip>
          <a:stretch>
            <a:fillRect/>
          </a:stretch>
        </p:blipFill>
        <p:spPr>
          <a:xfrm>
            <a:off x="1692000" y="1003850"/>
            <a:ext cx="5475675" cy="39872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Our Programs</a:t>
            </a:r>
          </a:p>
        </p:txBody>
      </p:sp>
      <p:sp>
        <p:nvSpPr>
          <p:cNvPr id="161" name="Shape 161"/>
          <p:cNvSpPr txBox="1">
            <a:spLocks noGrp="1"/>
          </p:cNvSpPr>
          <p:nvPr>
            <p:ph type="body" idx="1"/>
          </p:nvPr>
        </p:nvSpPr>
        <p:spPr>
          <a:xfrm>
            <a:off x="311700" y="1762075"/>
            <a:ext cx="2956799" cy="2699099"/>
          </a:xfrm>
          <a:prstGeom prst="rect">
            <a:avLst/>
          </a:prstGeom>
        </p:spPr>
        <p:txBody>
          <a:bodyPr lIns="91425" tIns="91425" rIns="91425" bIns="91425" anchor="t" anchorCtr="0">
            <a:noAutofit/>
          </a:bodyPr>
          <a:lstStyle/>
          <a:p>
            <a:pPr lvl="0" algn="ctr" rtl="0">
              <a:spcBef>
                <a:spcPts val="0"/>
              </a:spcBef>
              <a:buNone/>
            </a:pPr>
            <a:r>
              <a:rPr lang="en" b="1"/>
              <a:t>RESOURCES</a:t>
            </a:r>
          </a:p>
          <a:p>
            <a:pPr marL="457200" lvl="0" indent="-228600" rtl="0">
              <a:spcBef>
                <a:spcPts val="0"/>
              </a:spcBef>
            </a:pPr>
            <a:r>
              <a:rPr lang="en"/>
              <a:t>Education </a:t>
            </a:r>
          </a:p>
          <a:p>
            <a:pPr marL="457200" lvl="0" indent="-228600" rtl="0">
              <a:spcBef>
                <a:spcPts val="0"/>
              </a:spcBef>
            </a:pPr>
            <a:r>
              <a:rPr lang="en"/>
              <a:t>Career</a:t>
            </a:r>
          </a:p>
          <a:p>
            <a:pPr marL="457200" lvl="0" indent="-228600" rtl="0">
              <a:spcBef>
                <a:spcPts val="0"/>
              </a:spcBef>
            </a:pPr>
            <a:r>
              <a:rPr lang="en"/>
              <a:t>Health</a:t>
            </a:r>
          </a:p>
          <a:p>
            <a:pPr marL="457200" lvl="0" indent="-228600" rtl="0">
              <a:spcBef>
                <a:spcPts val="0"/>
              </a:spcBef>
            </a:pPr>
            <a:r>
              <a:rPr lang="en"/>
              <a:t>Daily Life</a:t>
            </a:r>
          </a:p>
          <a:p>
            <a:pPr marL="457200" lvl="0" indent="-228600" rtl="0">
              <a:spcBef>
                <a:spcPts val="0"/>
              </a:spcBef>
            </a:pPr>
            <a:r>
              <a:rPr lang="en"/>
              <a:t>Rights &amp; Laws</a:t>
            </a:r>
          </a:p>
          <a:p>
            <a:pPr marL="457200" lvl="0" indent="-228600" rtl="0">
              <a:spcBef>
                <a:spcPts val="0"/>
              </a:spcBef>
            </a:pPr>
            <a:r>
              <a:rPr lang="en"/>
              <a:t>Culture</a:t>
            </a:r>
          </a:p>
          <a:p>
            <a:pPr lvl="0" algn="ctr" rtl="0">
              <a:spcBef>
                <a:spcPts val="0"/>
              </a:spcBef>
              <a:buNone/>
            </a:pPr>
            <a:endParaRPr/>
          </a:p>
          <a:p>
            <a:pPr lvl="0" algn="ctr">
              <a:spcBef>
                <a:spcPts val="0"/>
              </a:spcBef>
              <a:buNone/>
            </a:pPr>
            <a:endParaRPr/>
          </a:p>
        </p:txBody>
      </p:sp>
      <p:pic>
        <p:nvPicPr>
          <p:cNvPr id="162" name="Shape 162"/>
          <p:cNvPicPr preferRelativeResize="0"/>
          <p:nvPr/>
        </p:nvPicPr>
        <p:blipFill>
          <a:blip r:embed="rId3">
            <a:alphaModFix/>
          </a:blip>
          <a:stretch>
            <a:fillRect/>
          </a:stretch>
        </p:blipFill>
        <p:spPr>
          <a:xfrm>
            <a:off x="3268450" y="1012423"/>
            <a:ext cx="5710349" cy="3978674"/>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Our Programs</a:t>
            </a:r>
          </a:p>
        </p:txBody>
      </p:sp>
      <p:sp>
        <p:nvSpPr>
          <p:cNvPr id="168" name="Shape 168"/>
          <p:cNvSpPr txBox="1">
            <a:spLocks noGrp="1"/>
          </p:cNvSpPr>
          <p:nvPr>
            <p:ph type="body" idx="1"/>
          </p:nvPr>
        </p:nvSpPr>
        <p:spPr>
          <a:xfrm>
            <a:off x="311700" y="1228675"/>
            <a:ext cx="8520599" cy="1109400"/>
          </a:xfrm>
          <a:prstGeom prst="rect">
            <a:avLst/>
          </a:prstGeom>
        </p:spPr>
        <p:txBody>
          <a:bodyPr lIns="91425" tIns="91425" rIns="91425" bIns="91425" anchor="t" anchorCtr="0">
            <a:noAutofit/>
          </a:bodyPr>
          <a:lstStyle/>
          <a:p>
            <a:pPr lvl="0" algn="ctr" rtl="0">
              <a:spcBef>
                <a:spcPts val="0"/>
              </a:spcBef>
              <a:buNone/>
            </a:pPr>
            <a:r>
              <a:rPr lang="en" b="1"/>
              <a:t>RESOURCES</a:t>
            </a:r>
          </a:p>
          <a:p>
            <a:pPr lvl="0" algn="ctr" rtl="0">
              <a:spcBef>
                <a:spcPts val="0"/>
              </a:spcBef>
              <a:buNone/>
            </a:pPr>
            <a:r>
              <a:rPr lang="en"/>
              <a:t>Local Resource Database</a:t>
            </a:r>
          </a:p>
          <a:p>
            <a:pPr lvl="0" algn="ctr" rtl="0">
              <a:spcBef>
                <a:spcPts val="0"/>
              </a:spcBef>
              <a:buNone/>
            </a:pPr>
            <a:endParaRPr/>
          </a:p>
        </p:txBody>
      </p:sp>
      <p:pic>
        <p:nvPicPr>
          <p:cNvPr id="169" name="Shape 169"/>
          <p:cNvPicPr preferRelativeResize="0"/>
          <p:nvPr/>
        </p:nvPicPr>
        <p:blipFill>
          <a:blip r:embed="rId3">
            <a:alphaModFix/>
          </a:blip>
          <a:stretch>
            <a:fillRect/>
          </a:stretch>
        </p:blipFill>
        <p:spPr>
          <a:xfrm>
            <a:off x="274937" y="2472887"/>
            <a:ext cx="8372475" cy="210502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11700" y="216650"/>
            <a:ext cx="8520599" cy="800999"/>
          </a:xfrm>
          <a:prstGeom prst="rect">
            <a:avLst/>
          </a:prstGeom>
        </p:spPr>
        <p:txBody>
          <a:bodyPr lIns="91425" tIns="91425" rIns="91425" bIns="91425" anchor="t" anchorCtr="0">
            <a:noAutofit/>
          </a:bodyPr>
          <a:lstStyle/>
          <a:p>
            <a:pPr lvl="0" algn="ctr" rtl="0">
              <a:spcBef>
                <a:spcPts val="0"/>
              </a:spcBef>
              <a:buNone/>
            </a:pPr>
            <a:r>
              <a:rPr lang="en"/>
              <a:t>Our Programs</a:t>
            </a:r>
          </a:p>
        </p:txBody>
      </p:sp>
      <p:sp>
        <p:nvSpPr>
          <p:cNvPr id="175" name="Shape 175"/>
          <p:cNvSpPr txBox="1">
            <a:spLocks noGrp="1"/>
          </p:cNvSpPr>
          <p:nvPr>
            <p:ph type="body" idx="1"/>
          </p:nvPr>
        </p:nvSpPr>
        <p:spPr>
          <a:xfrm>
            <a:off x="311700" y="1076275"/>
            <a:ext cx="8520599" cy="1114800"/>
          </a:xfrm>
          <a:prstGeom prst="rect">
            <a:avLst/>
          </a:prstGeom>
        </p:spPr>
        <p:txBody>
          <a:bodyPr lIns="91425" tIns="91425" rIns="91425" bIns="91425" anchor="t" anchorCtr="0">
            <a:noAutofit/>
          </a:bodyPr>
          <a:lstStyle/>
          <a:p>
            <a:pPr lvl="0" algn="ctr" rtl="0">
              <a:spcBef>
                <a:spcPts val="0"/>
              </a:spcBef>
              <a:buNone/>
            </a:pPr>
            <a:r>
              <a:rPr lang="en" b="1"/>
              <a:t>COMMUNITY</a:t>
            </a:r>
          </a:p>
          <a:p>
            <a:pPr lvl="0" algn="ctr" rtl="0">
              <a:spcBef>
                <a:spcPts val="0"/>
              </a:spcBef>
              <a:buNone/>
            </a:pPr>
            <a:r>
              <a:rPr lang="en"/>
              <a:t>Connecting Refugees to One Another and Other Americans</a:t>
            </a:r>
          </a:p>
          <a:p>
            <a:pPr lvl="0" algn="ctr" rtl="0">
              <a:spcBef>
                <a:spcPts val="0"/>
              </a:spcBef>
              <a:buNone/>
            </a:pPr>
            <a:endParaRPr/>
          </a:p>
          <a:p>
            <a:pPr lvl="0" algn="ctr" rtl="0">
              <a:spcBef>
                <a:spcPts val="0"/>
              </a:spcBef>
              <a:buNone/>
            </a:pPr>
            <a:endParaRPr/>
          </a:p>
          <a:p>
            <a:pPr lvl="0" algn="ctr" rtl="0">
              <a:spcBef>
                <a:spcPts val="0"/>
              </a:spcBef>
              <a:buNone/>
            </a:pPr>
            <a:endParaRPr/>
          </a:p>
        </p:txBody>
      </p:sp>
      <p:pic>
        <p:nvPicPr>
          <p:cNvPr id="176" name="Shape 176"/>
          <p:cNvPicPr preferRelativeResize="0"/>
          <p:nvPr/>
        </p:nvPicPr>
        <p:blipFill>
          <a:blip r:embed="rId3">
            <a:alphaModFix/>
          </a:blip>
          <a:stretch>
            <a:fillRect/>
          </a:stretch>
        </p:blipFill>
        <p:spPr>
          <a:xfrm>
            <a:off x="2256925" y="2117900"/>
            <a:ext cx="5065174" cy="27969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OUR PROgrams</a:t>
            </a:r>
          </a:p>
        </p:txBody>
      </p:sp>
      <p:sp>
        <p:nvSpPr>
          <p:cNvPr id="182" name="Shape 182"/>
          <p:cNvSpPr txBox="1">
            <a:spLocks noGrp="1"/>
          </p:cNvSpPr>
          <p:nvPr>
            <p:ph type="body" idx="1"/>
          </p:nvPr>
        </p:nvSpPr>
        <p:spPr>
          <a:xfrm>
            <a:off x="311700" y="908875"/>
            <a:ext cx="8520599" cy="655200"/>
          </a:xfrm>
          <a:prstGeom prst="rect">
            <a:avLst/>
          </a:prstGeom>
        </p:spPr>
        <p:txBody>
          <a:bodyPr lIns="91425" tIns="91425" rIns="91425" bIns="91425" anchor="t" anchorCtr="0">
            <a:noAutofit/>
          </a:bodyPr>
          <a:lstStyle/>
          <a:p>
            <a:pPr lvl="0" algn="ctr" rtl="0">
              <a:spcBef>
                <a:spcPts val="0"/>
              </a:spcBef>
              <a:buNone/>
            </a:pPr>
            <a:r>
              <a:rPr lang="en" b="1"/>
              <a:t>CLASSROOM</a:t>
            </a:r>
          </a:p>
          <a:p>
            <a:pPr lvl="0" algn="ctr" rtl="0">
              <a:spcBef>
                <a:spcPts val="0"/>
              </a:spcBef>
              <a:buNone/>
            </a:pPr>
            <a:endParaRPr/>
          </a:p>
          <a:p>
            <a:pPr lvl="0" algn="ctr" rtl="0">
              <a:spcBef>
                <a:spcPts val="0"/>
              </a:spcBef>
              <a:buNone/>
            </a:pPr>
            <a:endParaRPr/>
          </a:p>
          <a:p>
            <a:pPr lvl="0" algn="ctr" rtl="0">
              <a:spcBef>
                <a:spcPts val="0"/>
              </a:spcBef>
              <a:buNone/>
            </a:pPr>
            <a:endParaRPr/>
          </a:p>
          <a:p>
            <a:pPr lvl="0" algn="ctr" rtl="0">
              <a:spcBef>
                <a:spcPts val="0"/>
              </a:spcBef>
              <a:buNone/>
            </a:pPr>
            <a:endParaRPr/>
          </a:p>
        </p:txBody>
      </p:sp>
      <p:sp>
        <p:nvSpPr>
          <p:cNvPr id="183" name="Shape 183"/>
          <p:cNvSpPr txBox="1"/>
          <p:nvPr/>
        </p:nvSpPr>
        <p:spPr>
          <a:xfrm>
            <a:off x="0" y="1334937"/>
            <a:ext cx="3780900" cy="655200"/>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Citizenship Preparation </a:t>
            </a:r>
          </a:p>
        </p:txBody>
      </p:sp>
      <p:sp>
        <p:nvSpPr>
          <p:cNvPr id="184" name="Shape 184"/>
          <p:cNvSpPr txBox="1"/>
          <p:nvPr/>
        </p:nvSpPr>
        <p:spPr>
          <a:xfrm>
            <a:off x="4952725" y="1382275"/>
            <a:ext cx="3780900" cy="655200"/>
          </a:xfrm>
          <a:prstGeom prst="rect">
            <a:avLst/>
          </a:prstGeom>
          <a:noFill/>
          <a:ln>
            <a:noFill/>
          </a:ln>
        </p:spPr>
        <p:txBody>
          <a:bodyPr lIns="91425" tIns="91425" rIns="91425" bIns="91425" anchor="t" anchorCtr="0">
            <a:noAutofit/>
          </a:bodyPr>
          <a:lstStyle/>
          <a:p>
            <a:pPr lvl="0" algn="ctr" rtl="0">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GED/HiSet Preparation </a:t>
            </a:r>
          </a:p>
        </p:txBody>
      </p:sp>
      <p:pic>
        <p:nvPicPr>
          <p:cNvPr id="185" name="Shape 185"/>
          <p:cNvPicPr preferRelativeResize="0"/>
          <p:nvPr/>
        </p:nvPicPr>
        <p:blipFill>
          <a:blip r:embed="rId3">
            <a:alphaModFix/>
          </a:blip>
          <a:stretch>
            <a:fillRect/>
          </a:stretch>
        </p:blipFill>
        <p:spPr>
          <a:xfrm>
            <a:off x="383819" y="1889025"/>
            <a:ext cx="3682142" cy="2752199"/>
          </a:xfrm>
          <a:prstGeom prst="rect">
            <a:avLst/>
          </a:prstGeom>
          <a:noFill/>
          <a:ln>
            <a:noFill/>
          </a:ln>
        </p:spPr>
      </p:pic>
      <p:pic>
        <p:nvPicPr>
          <p:cNvPr id="186" name="Shape 186"/>
          <p:cNvPicPr preferRelativeResize="0"/>
          <p:nvPr/>
        </p:nvPicPr>
        <p:blipFill>
          <a:blip r:embed="rId4">
            <a:alphaModFix/>
          </a:blip>
          <a:stretch>
            <a:fillRect/>
          </a:stretch>
        </p:blipFill>
        <p:spPr>
          <a:xfrm>
            <a:off x="5271825" y="1799200"/>
            <a:ext cx="3250249" cy="293187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Our Programs</a:t>
            </a:r>
          </a:p>
        </p:txBody>
      </p:sp>
      <p:sp>
        <p:nvSpPr>
          <p:cNvPr id="192" name="Shape 192"/>
          <p:cNvSpPr txBox="1">
            <a:spLocks noGrp="1"/>
          </p:cNvSpPr>
          <p:nvPr>
            <p:ph type="body" idx="1"/>
          </p:nvPr>
        </p:nvSpPr>
        <p:spPr>
          <a:xfrm>
            <a:off x="311700" y="1093850"/>
            <a:ext cx="8520599" cy="3798899"/>
          </a:xfrm>
          <a:prstGeom prst="rect">
            <a:avLst/>
          </a:prstGeom>
        </p:spPr>
        <p:txBody>
          <a:bodyPr lIns="91425" tIns="91425" rIns="91425" bIns="91425" anchor="t" anchorCtr="0">
            <a:noAutofit/>
          </a:bodyPr>
          <a:lstStyle/>
          <a:p>
            <a:pPr lvl="0" algn="ctr" rtl="0">
              <a:spcBef>
                <a:spcPts val="0"/>
              </a:spcBef>
              <a:buNone/>
            </a:pPr>
            <a:r>
              <a:rPr lang="en"/>
              <a:t>Teacher Training Course</a:t>
            </a:r>
          </a:p>
          <a:p>
            <a:pPr lvl="0" rtl="0">
              <a:lnSpc>
                <a:spcPct val="100000"/>
              </a:lnSpc>
              <a:spcBef>
                <a:spcPts val="0"/>
              </a:spcBef>
              <a:spcAft>
                <a:spcPts val="0"/>
              </a:spcAft>
              <a:buNone/>
            </a:pPr>
            <a:r>
              <a:rPr lang="en" b="1">
                <a:solidFill>
                  <a:srgbClr val="000000"/>
                </a:solidFill>
                <a:highlight>
                  <a:srgbClr val="FFFFFF"/>
                </a:highlight>
              </a:rPr>
              <a:t>Goals: </a:t>
            </a:r>
            <a:r>
              <a:rPr lang="en">
                <a:solidFill>
                  <a:srgbClr val="000000"/>
                </a:solidFill>
              </a:rPr>
              <a:t>Refugee students will excel and flourish in American schools. Teachers of refugees will not only be prepared to work with refugee youth, but will see refugees as valuable additions to their classrooms. Refugee families will feel connected to American schools.</a:t>
            </a:r>
          </a:p>
          <a:p>
            <a:pPr lvl="0" rtl="0">
              <a:lnSpc>
                <a:spcPct val="100000"/>
              </a:lnSpc>
              <a:spcBef>
                <a:spcPts val="0"/>
              </a:spcBef>
              <a:spcAft>
                <a:spcPts val="0"/>
              </a:spcAft>
              <a:buNone/>
            </a:pPr>
            <a:endParaRPr>
              <a:solidFill>
                <a:srgbClr val="000000"/>
              </a:solidFill>
            </a:endParaRPr>
          </a:p>
          <a:p>
            <a:pPr lvl="0" algn="ctr">
              <a:spcBef>
                <a:spcPts val="0"/>
              </a:spcBef>
              <a:buNone/>
            </a:pPr>
            <a:endParaRPr/>
          </a:p>
        </p:txBody>
      </p:sp>
      <p:pic>
        <p:nvPicPr>
          <p:cNvPr id="193" name="Shape 193"/>
          <p:cNvPicPr preferRelativeResize="0"/>
          <p:nvPr/>
        </p:nvPicPr>
        <p:blipFill>
          <a:blip r:embed="rId3">
            <a:alphaModFix/>
          </a:blip>
          <a:stretch>
            <a:fillRect/>
          </a:stretch>
        </p:blipFill>
        <p:spPr>
          <a:xfrm>
            <a:off x="3098100" y="3126050"/>
            <a:ext cx="2660624" cy="15540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                                         OUR DESIGN</a:t>
            </a:r>
          </a:p>
        </p:txBody>
      </p:sp>
      <p:sp>
        <p:nvSpPr>
          <p:cNvPr id="199" name="Shape 199"/>
          <p:cNvSpPr txBox="1">
            <a:spLocks noGrp="1"/>
          </p:cNvSpPr>
          <p:nvPr>
            <p:ph type="body" idx="1"/>
          </p:nvPr>
        </p:nvSpPr>
        <p:spPr>
          <a:xfrm>
            <a:off x="311700" y="1093850"/>
            <a:ext cx="8520599" cy="3474900"/>
          </a:xfrm>
          <a:prstGeom prst="rect">
            <a:avLst/>
          </a:prstGeom>
        </p:spPr>
        <p:txBody>
          <a:bodyPr lIns="91425" tIns="91425" rIns="91425" bIns="91425" anchor="t" anchorCtr="0">
            <a:noAutofit/>
          </a:bodyPr>
          <a:lstStyle/>
          <a:p>
            <a:pPr marL="457200" lvl="0" indent="-228600" rtl="0">
              <a:spcBef>
                <a:spcPts val="0"/>
              </a:spcBef>
              <a:buChar char="-"/>
            </a:pPr>
            <a:r>
              <a:rPr lang="en" b="1"/>
              <a:t>Mobile Friendly:</a:t>
            </a:r>
            <a:r>
              <a:rPr lang="en"/>
              <a:t> easily viewable in both formats </a:t>
            </a:r>
          </a:p>
          <a:p>
            <a:pPr marL="457200" lvl="0" indent="-228600" rtl="0">
              <a:spcBef>
                <a:spcPts val="0"/>
              </a:spcBef>
              <a:buChar char="-"/>
            </a:pPr>
            <a:r>
              <a:rPr lang="en" b="1"/>
              <a:t>Reading level:</a:t>
            </a:r>
            <a:r>
              <a:rPr lang="en"/>
              <a:t> simple terms created by systems</a:t>
            </a:r>
          </a:p>
          <a:p>
            <a:pPr marL="457200" lvl="0" indent="-228600" rtl="0">
              <a:spcBef>
                <a:spcPts val="0"/>
              </a:spcBef>
              <a:buChar char="-"/>
            </a:pPr>
            <a:r>
              <a:rPr lang="en" b="1"/>
              <a:t>Information architecture:</a:t>
            </a:r>
            <a:r>
              <a:rPr lang="en"/>
              <a:t> easy navigation </a:t>
            </a:r>
          </a:p>
          <a:p>
            <a:pPr marL="457200" lvl="0" indent="-228600" rtl="0">
              <a:spcBef>
                <a:spcPts val="0"/>
              </a:spcBef>
              <a:buChar char="-"/>
            </a:pPr>
            <a:r>
              <a:rPr lang="en" b="1"/>
              <a:t>Related information: </a:t>
            </a:r>
            <a:r>
              <a:rPr lang="en"/>
              <a:t>pages pull in related content</a:t>
            </a:r>
          </a:p>
          <a:p>
            <a:pPr marL="457200" lvl="0" indent="-228600" rtl="0">
              <a:spcBef>
                <a:spcPts val="0"/>
              </a:spcBef>
              <a:buChar char="-"/>
            </a:pPr>
            <a:r>
              <a:rPr lang="en" b="1"/>
              <a:t>Automated Feed for News:</a:t>
            </a:r>
            <a:r>
              <a:rPr lang="en"/>
              <a:t> more current content</a:t>
            </a:r>
          </a:p>
          <a:p>
            <a:pPr marL="457200" lvl="0" indent="-228600" rtl="0">
              <a:spcBef>
                <a:spcPts val="0"/>
              </a:spcBef>
              <a:buChar char="-"/>
            </a:pPr>
            <a:r>
              <a:rPr lang="en" b="1"/>
              <a:t>Search engine optimization: </a:t>
            </a:r>
            <a:r>
              <a:rPr lang="en"/>
              <a:t>maximized search terms allowing site to be found online</a:t>
            </a:r>
          </a:p>
          <a:p>
            <a:pPr lvl="0">
              <a:spcBef>
                <a:spcPts val="0"/>
              </a:spcBef>
              <a:buNone/>
            </a:pP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Overview</a:t>
            </a:r>
          </a:p>
        </p:txBody>
      </p:sp>
      <p:sp>
        <p:nvSpPr>
          <p:cNvPr id="64" name="Shape 64"/>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algn="ctr" rtl="0">
              <a:spcBef>
                <a:spcPts val="0"/>
              </a:spcBef>
              <a:buNone/>
            </a:pPr>
            <a:r>
              <a:rPr lang="en">
                <a:solidFill>
                  <a:srgbClr val="000000"/>
                </a:solidFill>
              </a:rPr>
              <a:t>What Do You Want to Learn Today?</a:t>
            </a:r>
          </a:p>
          <a:p>
            <a:pPr lvl="0" algn="ctr" rtl="0">
              <a:spcBef>
                <a:spcPts val="0"/>
              </a:spcBef>
              <a:buNone/>
            </a:pPr>
            <a:r>
              <a:rPr lang="en">
                <a:solidFill>
                  <a:srgbClr val="000000"/>
                </a:solidFill>
              </a:rPr>
              <a:t>Insights from Our Needs Assessment</a:t>
            </a:r>
          </a:p>
          <a:p>
            <a:pPr lvl="0" algn="ctr" rtl="0">
              <a:spcBef>
                <a:spcPts val="0"/>
              </a:spcBef>
              <a:buNone/>
            </a:pPr>
            <a:r>
              <a:rPr lang="en">
                <a:solidFill>
                  <a:srgbClr val="000000"/>
                </a:solidFill>
              </a:rPr>
              <a:t>The RCO’s Approach</a:t>
            </a:r>
          </a:p>
          <a:p>
            <a:pPr lvl="0" algn="ctr" rtl="0">
              <a:spcBef>
                <a:spcPts val="0"/>
              </a:spcBef>
              <a:buNone/>
            </a:pPr>
            <a:r>
              <a:rPr lang="en">
                <a:solidFill>
                  <a:srgbClr val="000000"/>
                </a:solidFill>
              </a:rPr>
              <a:t>Best Practices for Your Organization</a:t>
            </a:r>
          </a:p>
          <a:p>
            <a:pPr lvl="0" algn="ctr">
              <a:spcBef>
                <a:spcPts val="0"/>
              </a:spcBef>
              <a:buNone/>
            </a:pPr>
            <a:r>
              <a:rPr lang="en">
                <a:solidFill>
                  <a:srgbClr val="000000"/>
                </a:solidFill>
              </a:rPr>
              <a:t>Questions?</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a:t>                                  Top languages</a:t>
            </a:r>
          </a:p>
        </p:txBody>
      </p:sp>
      <p:pic>
        <p:nvPicPr>
          <p:cNvPr id="205" name="Shape 205"/>
          <p:cNvPicPr preferRelativeResize="0"/>
          <p:nvPr/>
        </p:nvPicPr>
        <p:blipFill>
          <a:blip r:embed="rId3">
            <a:alphaModFix/>
          </a:blip>
          <a:stretch>
            <a:fillRect/>
          </a:stretch>
        </p:blipFill>
        <p:spPr>
          <a:xfrm>
            <a:off x="1300350" y="1305975"/>
            <a:ext cx="5997300" cy="174412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Shape 210"/>
          <p:cNvPicPr preferRelativeResize="0"/>
          <p:nvPr/>
        </p:nvPicPr>
        <p:blipFill>
          <a:blip r:embed="rId3">
            <a:alphaModFix/>
          </a:blip>
          <a:stretch>
            <a:fillRect/>
          </a:stretch>
        </p:blipFill>
        <p:spPr>
          <a:xfrm>
            <a:off x="2146100" y="151512"/>
            <a:ext cx="5195724" cy="484047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a:t>                              “Smart phones save Lives”</a:t>
            </a:r>
          </a:p>
        </p:txBody>
      </p:sp>
      <p:sp>
        <p:nvSpPr>
          <p:cNvPr id="216" name="Shape 216"/>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r>
              <a:rPr lang="en"/>
              <a:t>   </a:t>
            </a:r>
            <a:r>
              <a:rPr lang="en" u="sng">
                <a:solidFill>
                  <a:schemeClr val="hlink"/>
                </a:solidFill>
                <a:hlinkClick r:id="rId3"/>
              </a:rPr>
              <a:t>https://www.youtube.com/watch?v=RYTo9ItL0zk&amp;app=desktop</a:t>
            </a:r>
          </a:p>
          <a:p>
            <a:pPr lvl="0">
              <a:spcBef>
                <a:spcPts val="0"/>
              </a:spcBef>
              <a:buNone/>
            </a:pPr>
            <a:endParaRPr/>
          </a:p>
        </p:txBody>
      </p:sp>
      <p:pic>
        <p:nvPicPr>
          <p:cNvPr id="217" name="Shape 217"/>
          <p:cNvPicPr preferRelativeResize="0"/>
          <p:nvPr/>
        </p:nvPicPr>
        <p:blipFill>
          <a:blip r:embed="rId4">
            <a:alphaModFix/>
          </a:blip>
          <a:stretch>
            <a:fillRect/>
          </a:stretch>
        </p:blipFill>
        <p:spPr>
          <a:xfrm>
            <a:off x="1603999" y="2011675"/>
            <a:ext cx="5068649" cy="2672000"/>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HELPFUL APPS: ANKOMMEN</a:t>
            </a:r>
          </a:p>
        </p:txBody>
      </p:sp>
      <p:pic>
        <p:nvPicPr>
          <p:cNvPr id="223" name="Shape 223"/>
          <p:cNvPicPr preferRelativeResize="0"/>
          <p:nvPr/>
        </p:nvPicPr>
        <p:blipFill>
          <a:blip r:embed="rId3">
            <a:alphaModFix/>
          </a:blip>
          <a:stretch>
            <a:fillRect/>
          </a:stretch>
        </p:blipFill>
        <p:spPr>
          <a:xfrm>
            <a:off x="534675" y="1639225"/>
            <a:ext cx="3194700" cy="2327999"/>
          </a:xfrm>
          <a:prstGeom prst="rect">
            <a:avLst/>
          </a:prstGeom>
          <a:noFill/>
          <a:ln>
            <a:noFill/>
          </a:ln>
        </p:spPr>
      </p:pic>
      <p:sp>
        <p:nvSpPr>
          <p:cNvPr id="224" name="Shape 224"/>
          <p:cNvSpPr txBox="1"/>
          <p:nvPr/>
        </p:nvSpPr>
        <p:spPr>
          <a:xfrm>
            <a:off x="3849600" y="1550525"/>
            <a:ext cx="4982699" cy="3218700"/>
          </a:xfrm>
          <a:prstGeom prst="rect">
            <a:avLst/>
          </a:prstGeom>
          <a:noFill/>
          <a:ln>
            <a:noFill/>
          </a:ln>
        </p:spPr>
        <p:txBody>
          <a:bodyPr lIns="91425" tIns="91425" rIns="91425" bIns="91425" anchor="t" anchorCtr="0">
            <a:noAutofit/>
          </a:bodyPr>
          <a:lstStyle/>
          <a:p>
            <a:pPr marL="457200" lvl="0" indent="-228600" rtl="0">
              <a:spcBef>
                <a:spcPts val="0"/>
              </a:spcBef>
              <a:buChar char="●"/>
            </a:pPr>
            <a:r>
              <a:rPr lang="en" sz="1800">
                <a:solidFill>
                  <a:srgbClr val="333333"/>
                </a:solidFill>
                <a:highlight>
                  <a:srgbClr val="FFFFFF"/>
                </a:highlight>
                <a:latin typeface="Source Code Pro"/>
                <a:ea typeface="Source Code Pro"/>
                <a:cs typeface="Source Code Pro"/>
                <a:sym typeface="Source Code Pro"/>
              </a:rPr>
              <a:t>Provides guidance on the asylum process, a basic language course, information on finding training and work, and a section on German rules, values and culture.</a:t>
            </a:r>
          </a:p>
          <a:p>
            <a:pPr lvl="0" rtl="0">
              <a:spcBef>
                <a:spcPts val="0"/>
              </a:spcBef>
              <a:buNone/>
            </a:pPr>
            <a:endParaRPr sz="1800">
              <a:solidFill>
                <a:srgbClr val="333333"/>
              </a:solidFill>
              <a:latin typeface="Source Code Pro"/>
              <a:ea typeface="Source Code Pro"/>
              <a:cs typeface="Source Code Pro"/>
              <a:sym typeface="Source Code Pro"/>
            </a:endParaRPr>
          </a:p>
          <a:p>
            <a:pPr marL="457200" lvl="0" indent="-342900" rtl="0">
              <a:spcBef>
                <a:spcPts val="0"/>
              </a:spcBef>
              <a:buClr>
                <a:srgbClr val="333333"/>
              </a:buClr>
              <a:buSzPct val="100000"/>
              <a:buFont typeface="Source Code Pro"/>
              <a:buChar char="●"/>
            </a:pPr>
            <a:r>
              <a:rPr lang="en" sz="1800">
                <a:solidFill>
                  <a:srgbClr val="333333"/>
                </a:solidFill>
                <a:latin typeface="Source Code Pro"/>
                <a:ea typeface="Source Code Pro"/>
                <a:cs typeface="Source Code Pro"/>
                <a:sym typeface="Source Code Pro"/>
              </a:rPr>
              <a:t>Offered in A</a:t>
            </a:r>
            <a:r>
              <a:rPr lang="en" sz="1800">
                <a:solidFill>
                  <a:srgbClr val="333333"/>
                </a:solidFill>
                <a:highlight>
                  <a:srgbClr val="FFFFFF"/>
                </a:highlight>
                <a:latin typeface="Source Code Pro"/>
                <a:ea typeface="Source Code Pro"/>
                <a:cs typeface="Source Code Pro"/>
                <a:sym typeface="Source Code Pro"/>
              </a:rPr>
              <a:t>rabic, Farsi, English, French, and German</a:t>
            </a:r>
          </a:p>
          <a:p>
            <a:pPr lvl="0">
              <a:spcBef>
                <a:spcPts val="0"/>
              </a:spcBef>
              <a:buNone/>
            </a:pP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HELPFUL APPS: REFUGEES UNITED</a:t>
            </a:r>
          </a:p>
        </p:txBody>
      </p:sp>
      <p:pic>
        <p:nvPicPr>
          <p:cNvPr id="230" name="Shape 230"/>
          <p:cNvPicPr preferRelativeResize="0"/>
          <p:nvPr/>
        </p:nvPicPr>
        <p:blipFill>
          <a:blip r:embed="rId3">
            <a:alphaModFix/>
          </a:blip>
          <a:stretch>
            <a:fillRect/>
          </a:stretch>
        </p:blipFill>
        <p:spPr>
          <a:xfrm>
            <a:off x="473475" y="1347375"/>
            <a:ext cx="3862299" cy="2331125"/>
          </a:xfrm>
          <a:prstGeom prst="rect">
            <a:avLst/>
          </a:prstGeom>
          <a:noFill/>
          <a:ln>
            <a:noFill/>
          </a:ln>
        </p:spPr>
      </p:pic>
      <p:sp>
        <p:nvSpPr>
          <p:cNvPr id="231" name="Shape 231"/>
          <p:cNvSpPr txBox="1"/>
          <p:nvPr/>
        </p:nvSpPr>
        <p:spPr>
          <a:xfrm>
            <a:off x="4405650" y="1432900"/>
            <a:ext cx="4426800" cy="3304200"/>
          </a:xfrm>
          <a:prstGeom prst="rect">
            <a:avLst/>
          </a:prstGeom>
          <a:noFill/>
          <a:ln>
            <a:noFill/>
          </a:ln>
        </p:spPr>
        <p:txBody>
          <a:bodyPr lIns="91425" tIns="91425" rIns="91425" bIns="91425" anchor="t" anchorCtr="0">
            <a:noAutofit/>
          </a:bodyPr>
          <a:lstStyle/>
          <a:p>
            <a:pPr marL="457200" lvl="0" indent="-342900" rtl="0">
              <a:spcBef>
                <a:spcPts val="0"/>
              </a:spcBef>
              <a:buClr>
                <a:srgbClr val="808080"/>
              </a:buClr>
              <a:buSzPct val="100000"/>
              <a:buFont typeface="Source Code Pro"/>
              <a:buChar char="●"/>
            </a:pPr>
            <a:r>
              <a:rPr lang="en" sz="1800">
                <a:solidFill>
                  <a:srgbClr val="808080"/>
                </a:solidFill>
                <a:highlight>
                  <a:srgbClr val="FFFFFF"/>
                </a:highlight>
                <a:latin typeface="Source Code Pro"/>
                <a:ea typeface="Source Code Pro"/>
                <a:cs typeface="Source Code Pro"/>
                <a:sym typeface="Source Code Pro"/>
              </a:rPr>
              <a:t>Refugees United mission: To reconnect refugees with their families, wherever they might be</a:t>
            </a:r>
          </a:p>
          <a:p>
            <a:pPr lvl="0" rtl="0">
              <a:spcBef>
                <a:spcPts val="0"/>
              </a:spcBef>
              <a:buNone/>
            </a:pPr>
            <a:endParaRPr sz="1800">
              <a:solidFill>
                <a:srgbClr val="808080"/>
              </a:solidFill>
              <a:highlight>
                <a:srgbClr val="FFFFFF"/>
              </a:highlight>
              <a:latin typeface="Source Code Pro"/>
              <a:ea typeface="Source Code Pro"/>
              <a:cs typeface="Source Code Pro"/>
              <a:sym typeface="Source Code Pro"/>
            </a:endParaRPr>
          </a:p>
          <a:p>
            <a:pPr marL="457200" lvl="0" indent="-342900">
              <a:spcBef>
                <a:spcPts val="0"/>
              </a:spcBef>
              <a:buClr>
                <a:srgbClr val="808080"/>
              </a:buClr>
              <a:buSzPct val="100000"/>
              <a:buFont typeface="Source Code Pro"/>
              <a:buChar char="●"/>
            </a:pPr>
            <a:r>
              <a:rPr lang="en" sz="1800">
                <a:solidFill>
                  <a:srgbClr val="808080"/>
                </a:solidFill>
                <a:highlight>
                  <a:srgbClr val="FFFFFF"/>
                </a:highlight>
                <a:latin typeface="Source Code Pro"/>
                <a:ea typeface="Source Code Pro"/>
                <a:cs typeface="Source Code Pro"/>
                <a:sym typeface="Source Code Pro"/>
              </a:rPr>
              <a:t>Users can create a profile and search for family or friends in the Refugees United Database</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Other Examples OF APPS</a:t>
            </a:r>
          </a:p>
        </p:txBody>
      </p:sp>
      <p:sp>
        <p:nvSpPr>
          <p:cNvPr id="237" name="Shape 237"/>
          <p:cNvSpPr txBox="1"/>
          <p:nvPr/>
        </p:nvSpPr>
        <p:spPr>
          <a:xfrm>
            <a:off x="1101425" y="1186950"/>
            <a:ext cx="7506900" cy="3475200"/>
          </a:xfrm>
          <a:prstGeom prst="rect">
            <a:avLst/>
          </a:prstGeom>
          <a:noFill/>
          <a:ln>
            <a:noFill/>
          </a:ln>
        </p:spPr>
        <p:txBody>
          <a:bodyPr lIns="91425" tIns="91425" rIns="91425" bIns="91425" anchor="t" anchorCtr="0">
            <a:noAutofit/>
          </a:bodyPr>
          <a:lstStyle/>
          <a:p>
            <a:pPr marL="838200" lvl="0" indent="-342900" rtl="0">
              <a:lnSpc>
                <a:spcPct val="162500"/>
              </a:lnSpc>
              <a:spcBef>
                <a:spcPts val="0"/>
              </a:spcBef>
              <a:spcAft>
                <a:spcPts val="2000"/>
              </a:spcAft>
              <a:buClr>
                <a:srgbClr val="333333"/>
              </a:buClr>
              <a:buSzPct val="100000"/>
              <a:buFont typeface="Source Code Pro"/>
            </a:pPr>
            <a:r>
              <a:rPr lang="en" sz="1800">
                <a:solidFill>
                  <a:srgbClr val="141823"/>
                </a:solidFill>
                <a:highlight>
                  <a:srgbClr val="FFFFFF"/>
                </a:highlight>
                <a:latin typeface="Source Code Pro"/>
                <a:ea typeface="Source Code Pro"/>
                <a:cs typeface="Source Code Pro"/>
                <a:sym typeface="Source Code Pro"/>
              </a:rPr>
              <a:t>Viber</a:t>
            </a:r>
          </a:p>
          <a:p>
            <a:pPr marL="838200" lvl="0" indent="-342900" rtl="0">
              <a:lnSpc>
                <a:spcPct val="162500"/>
              </a:lnSpc>
              <a:spcBef>
                <a:spcPts val="0"/>
              </a:spcBef>
              <a:spcAft>
                <a:spcPts val="2000"/>
              </a:spcAft>
              <a:buClr>
                <a:srgbClr val="333333"/>
              </a:buClr>
              <a:buSzPct val="100000"/>
              <a:buFont typeface="Source Code Pro"/>
            </a:pPr>
            <a:r>
              <a:rPr lang="en" sz="1800">
                <a:solidFill>
                  <a:srgbClr val="141823"/>
                </a:solidFill>
                <a:highlight>
                  <a:srgbClr val="FFFFFF"/>
                </a:highlight>
                <a:latin typeface="Source Code Pro"/>
                <a:ea typeface="Source Code Pro"/>
                <a:cs typeface="Source Code Pro"/>
                <a:sym typeface="Source Code Pro"/>
              </a:rPr>
              <a:t>Avacado</a:t>
            </a:r>
          </a:p>
          <a:p>
            <a:pPr marL="838200" lvl="0" indent="-342900" rtl="0">
              <a:lnSpc>
                <a:spcPct val="162500"/>
              </a:lnSpc>
              <a:spcBef>
                <a:spcPts val="0"/>
              </a:spcBef>
              <a:spcAft>
                <a:spcPts val="2000"/>
              </a:spcAft>
              <a:buClr>
                <a:srgbClr val="333333"/>
              </a:buClr>
              <a:buSzPct val="100000"/>
              <a:buFont typeface="Source Code Pro"/>
            </a:pPr>
            <a:r>
              <a:rPr lang="en" sz="1800">
                <a:solidFill>
                  <a:srgbClr val="141823"/>
                </a:solidFill>
                <a:highlight>
                  <a:srgbClr val="FFFFFF"/>
                </a:highlight>
                <a:latin typeface="Source Code Pro"/>
                <a:ea typeface="Source Code Pro"/>
                <a:cs typeface="Source Code Pro"/>
                <a:sym typeface="Source Code Pro"/>
              </a:rPr>
              <a:t>Pair</a:t>
            </a:r>
          </a:p>
          <a:p>
            <a:pPr marL="838200" lvl="0" indent="-342900" rtl="0">
              <a:lnSpc>
                <a:spcPct val="162500"/>
              </a:lnSpc>
              <a:spcBef>
                <a:spcPts val="0"/>
              </a:spcBef>
              <a:spcAft>
                <a:spcPts val="2000"/>
              </a:spcAft>
              <a:buClr>
                <a:srgbClr val="333333"/>
              </a:buClr>
              <a:buSzPct val="100000"/>
              <a:buFont typeface="Source Code Pro"/>
            </a:pPr>
            <a:r>
              <a:rPr lang="en" sz="1800">
                <a:solidFill>
                  <a:srgbClr val="141823"/>
                </a:solidFill>
                <a:highlight>
                  <a:srgbClr val="FFFFFF"/>
                </a:highlight>
                <a:latin typeface="Source Code Pro"/>
                <a:ea typeface="Source Code Pro"/>
                <a:cs typeface="Source Code Pro"/>
                <a:sym typeface="Source Code Pro"/>
              </a:rPr>
              <a:t>KIK</a:t>
            </a:r>
          </a:p>
          <a:p>
            <a:pPr marL="838200" lvl="0" indent="-342900" rtl="0">
              <a:lnSpc>
                <a:spcPct val="162500"/>
              </a:lnSpc>
              <a:spcBef>
                <a:spcPts val="0"/>
              </a:spcBef>
              <a:spcAft>
                <a:spcPts val="2000"/>
              </a:spcAft>
              <a:buClr>
                <a:srgbClr val="333333"/>
              </a:buClr>
              <a:buSzPct val="100000"/>
              <a:buFont typeface="Source Code Pro"/>
            </a:pPr>
            <a:r>
              <a:rPr lang="en" sz="1800">
                <a:solidFill>
                  <a:srgbClr val="141823"/>
                </a:solidFill>
                <a:highlight>
                  <a:srgbClr val="FFFFFF"/>
                </a:highlight>
                <a:latin typeface="Source Code Pro"/>
                <a:ea typeface="Source Code Pro"/>
                <a:cs typeface="Source Code Pro"/>
                <a:sym typeface="Source Code Pro"/>
              </a:rPr>
              <a:t>Voxer</a:t>
            </a:r>
          </a:p>
          <a:p>
            <a:pPr marL="838200" lvl="0" indent="-342900" rtl="0">
              <a:lnSpc>
                <a:spcPct val="162500"/>
              </a:lnSpc>
              <a:spcBef>
                <a:spcPts val="0"/>
              </a:spcBef>
              <a:spcAft>
                <a:spcPts val="2000"/>
              </a:spcAft>
              <a:buClr>
                <a:srgbClr val="333333"/>
              </a:buClr>
              <a:buSzPct val="100000"/>
              <a:buFont typeface="Source Code Pro"/>
            </a:pPr>
            <a:r>
              <a:rPr lang="en" sz="1800">
                <a:solidFill>
                  <a:srgbClr val="141823"/>
                </a:solidFill>
                <a:highlight>
                  <a:srgbClr val="FFFFFF"/>
                </a:highlight>
                <a:latin typeface="Source Code Pro"/>
                <a:ea typeface="Source Code Pro"/>
                <a:cs typeface="Source Code Pro"/>
                <a:sym typeface="Source Code Pro"/>
              </a:rPr>
              <a:t>Tango</a:t>
            </a:r>
          </a:p>
          <a:p>
            <a:pPr marL="838200" lvl="0" indent="-342900" rtl="0">
              <a:lnSpc>
                <a:spcPct val="162500"/>
              </a:lnSpc>
              <a:spcBef>
                <a:spcPts val="0"/>
              </a:spcBef>
              <a:spcAft>
                <a:spcPts val="2000"/>
              </a:spcAft>
              <a:buClr>
                <a:srgbClr val="333333"/>
              </a:buClr>
              <a:buSzPct val="100000"/>
              <a:buFont typeface="Source Code Pro"/>
            </a:pPr>
            <a:r>
              <a:rPr lang="en" sz="1800">
                <a:solidFill>
                  <a:srgbClr val="141823"/>
                </a:solidFill>
                <a:highlight>
                  <a:srgbClr val="FFFFFF"/>
                </a:highlight>
                <a:latin typeface="Source Code Pro"/>
                <a:ea typeface="Source Code Pro"/>
                <a:cs typeface="Source Code Pro"/>
                <a:sym typeface="Source Code Pro"/>
              </a:rPr>
              <a:t>Oovoo</a:t>
            </a:r>
          </a:p>
          <a:p>
            <a:pPr marL="838200" lvl="0" indent="-342900" rtl="0">
              <a:lnSpc>
                <a:spcPct val="162500"/>
              </a:lnSpc>
              <a:spcBef>
                <a:spcPts val="0"/>
              </a:spcBef>
              <a:spcAft>
                <a:spcPts val="2000"/>
              </a:spcAft>
              <a:buClr>
                <a:srgbClr val="141823"/>
              </a:buClr>
              <a:buSzPct val="100000"/>
              <a:buFont typeface="Source Code Pro"/>
            </a:pPr>
            <a:r>
              <a:rPr lang="en" sz="1800">
                <a:solidFill>
                  <a:srgbClr val="141823"/>
                </a:solidFill>
                <a:highlight>
                  <a:srgbClr val="FFFFFF"/>
                </a:highlight>
                <a:latin typeface="Source Code Pro"/>
                <a:ea typeface="Source Code Pro"/>
                <a:cs typeface="Source Code Pro"/>
                <a:sym typeface="Source Code Pro"/>
              </a:rPr>
              <a:t>Whats App</a:t>
            </a:r>
          </a:p>
          <a:p>
            <a:pPr lvl="0">
              <a:spcBef>
                <a:spcPts val="0"/>
              </a:spcBef>
              <a:buNone/>
            </a:pPr>
            <a:endParaRPr/>
          </a:p>
        </p:txBody>
      </p:sp>
      <p:pic>
        <p:nvPicPr>
          <p:cNvPr id="238" name="Shape 238"/>
          <p:cNvPicPr preferRelativeResize="0"/>
          <p:nvPr/>
        </p:nvPicPr>
        <p:blipFill>
          <a:blip r:embed="rId3">
            <a:alphaModFix/>
          </a:blip>
          <a:stretch>
            <a:fillRect/>
          </a:stretch>
        </p:blipFill>
        <p:spPr>
          <a:xfrm>
            <a:off x="4118500" y="1186950"/>
            <a:ext cx="2864249" cy="326464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427675"/>
            <a:ext cx="8520599" cy="800999"/>
          </a:xfrm>
          <a:prstGeom prst="rect">
            <a:avLst/>
          </a:prstGeom>
        </p:spPr>
        <p:txBody>
          <a:bodyPr lIns="91425" tIns="91425" rIns="91425" bIns="91425" anchor="t" anchorCtr="0">
            <a:noAutofit/>
          </a:bodyPr>
          <a:lstStyle/>
          <a:p>
            <a:pPr lvl="0" algn="ctr">
              <a:spcBef>
                <a:spcPts val="0"/>
              </a:spcBef>
              <a:buNone/>
            </a:pPr>
            <a:r>
              <a:rPr lang="en"/>
              <a:t>Tips for your organizations</a:t>
            </a:r>
          </a:p>
        </p:txBody>
      </p:sp>
      <p:sp>
        <p:nvSpPr>
          <p:cNvPr id="244" name="Shape 244"/>
          <p:cNvSpPr txBox="1">
            <a:spLocks noGrp="1"/>
          </p:cNvSpPr>
          <p:nvPr>
            <p:ph type="body" idx="1"/>
          </p:nvPr>
        </p:nvSpPr>
        <p:spPr>
          <a:xfrm>
            <a:off x="311700" y="1228675"/>
            <a:ext cx="8284800" cy="3340199"/>
          </a:xfrm>
          <a:prstGeom prst="rect">
            <a:avLst/>
          </a:prstGeom>
        </p:spPr>
        <p:txBody>
          <a:bodyPr lIns="91425" tIns="91425" rIns="91425" bIns="91425" anchor="t" anchorCtr="0">
            <a:noAutofit/>
          </a:bodyPr>
          <a:lstStyle/>
          <a:p>
            <a:pPr lvl="0" rtl="0">
              <a:spcBef>
                <a:spcPts val="0"/>
              </a:spcBef>
              <a:buNone/>
            </a:pPr>
            <a:r>
              <a:rPr lang="en">
                <a:solidFill>
                  <a:srgbClr val="000000"/>
                </a:solidFill>
              </a:rPr>
              <a:t>-Avoid Log-ins</a:t>
            </a:r>
          </a:p>
          <a:p>
            <a:pPr lvl="0" rtl="0">
              <a:spcBef>
                <a:spcPts val="0"/>
              </a:spcBef>
              <a:buNone/>
            </a:pPr>
            <a:r>
              <a:rPr lang="en">
                <a:solidFill>
                  <a:srgbClr val="000000"/>
                </a:solidFill>
              </a:rPr>
              <a:t>-Avoid PDFs</a:t>
            </a:r>
          </a:p>
          <a:p>
            <a:pPr lvl="0" rtl="0">
              <a:spcBef>
                <a:spcPts val="0"/>
              </a:spcBef>
              <a:buNone/>
            </a:pPr>
            <a:r>
              <a:rPr lang="en">
                <a:solidFill>
                  <a:srgbClr val="000000"/>
                </a:solidFill>
              </a:rPr>
              <a:t>-Use Handwriting</a:t>
            </a:r>
          </a:p>
          <a:p>
            <a:pPr lvl="0" rtl="0">
              <a:spcBef>
                <a:spcPts val="0"/>
              </a:spcBef>
              <a:buNone/>
            </a:pPr>
            <a:r>
              <a:rPr lang="en">
                <a:solidFill>
                  <a:srgbClr val="000000"/>
                </a:solidFill>
              </a:rPr>
              <a:t>-Choose Bright Colors</a:t>
            </a:r>
          </a:p>
          <a:p>
            <a:pPr lvl="0" rtl="0">
              <a:spcBef>
                <a:spcPts val="0"/>
              </a:spcBef>
              <a:buNone/>
            </a:pPr>
            <a:r>
              <a:rPr lang="en">
                <a:solidFill>
                  <a:srgbClr val="000000"/>
                </a:solidFill>
              </a:rPr>
              <a:t>-Engage families</a:t>
            </a:r>
          </a:p>
          <a:p>
            <a:pPr lvl="0" rtl="0">
              <a:spcBef>
                <a:spcPts val="0"/>
              </a:spcBef>
              <a:buNone/>
            </a:pPr>
            <a:r>
              <a:rPr lang="en">
                <a:solidFill>
                  <a:srgbClr val="000000"/>
                </a:solidFill>
              </a:rPr>
              <a:t>-Translate Materials</a:t>
            </a:r>
          </a:p>
          <a:p>
            <a:pPr lvl="0">
              <a:spcBef>
                <a:spcPts val="0"/>
              </a:spcBef>
              <a:buNone/>
            </a:pPr>
            <a:r>
              <a:rPr lang="en">
                <a:solidFill>
                  <a:srgbClr val="000000"/>
                </a:solidFill>
              </a:rPr>
              <a:t>-Use Podcasts</a:t>
            </a:r>
          </a:p>
        </p:txBody>
      </p:sp>
      <p:pic>
        <p:nvPicPr>
          <p:cNvPr id="245" name="Shape 245"/>
          <p:cNvPicPr preferRelativeResize="0"/>
          <p:nvPr/>
        </p:nvPicPr>
        <p:blipFill>
          <a:blip r:embed="rId3">
            <a:alphaModFix/>
          </a:blip>
          <a:stretch>
            <a:fillRect/>
          </a:stretch>
        </p:blipFill>
        <p:spPr>
          <a:xfrm>
            <a:off x="3896925" y="1392000"/>
            <a:ext cx="4530523" cy="3397898"/>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11700" y="427675"/>
            <a:ext cx="8520599" cy="800999"/>
          </a:xfrm>
          <a:prstGeom prst="rect">
            <a:avLst/>
          </a:prstGeom>
        </p:spPr>
        <p:txBody>
          <a:bodyPr lIns="91425" tIns="91425" rIns="91425" bIns="91425" anchor="t" anchorCtr="0">
            <a:noAutofit/>
          </a:bodyPr>
          <a:lstStyle/>
          <a:p>
            <a:pPr lvl="0" algn="ctr" rtl="0">
              <a:spcBef>
                <a:spcPts val="0"/>
              </a:spcBef>
              <a:buNone/>
            </a:pPr>
            <a:r>
              <a:rPr lang="en"/>
              <a:t>Tips for your Social Media</a:t>
            </a:r>
          </a:p>
        </p:txBody>
      </p:sp>
      <p:sp>
        <p:nvSpPr>
          <p:cNvPr id="251" name="Shape 251"/>
          <p:cNvSpPr txBox="1">
            <a:spLocks noGrp="1"/>
          </p:cNvSpPr>
          <p:nvPr>
            <p:ph type="body" idx="1"/>
          </p:nvPr>
        </p:nvSpPr>
        <p:spPr>
          <a:xfrm>
            <a:off x="311700" y="1228675"/>
            <a:ext cx="5688000" cy="3340199"/>
          </a:xfrm>
          <a:prstGeom prst="rect">
            <a:avLst/>
          </a:prstGeom>
        </p:spPr>
        <p:txBody>
          <a:bodyPr lIns="91425" tIns="91425" rIns="91425" bIns="91425" anchor="t" anchorCtr="0">
            <a:noAutofit/>
          </a:bodyPr>
          <a:lstStyle/>
          <a:p>
            <a:pPr lvl="0" rtl="0">
              <a:spcBef>
                <a:spcPts val="0"/>
              </a:spcBef>
              <a:buNone/>
            </a:pPr>
            <a:r>
              <a:rPr lang="en">
                <a:solidFill>
                  <a:srgbClr val="000000"/>
                </a:solidFill>
              </a:rPr>
              <a:t>Popular topics:</a:t>
            </a:r>
          </a:p>
          <a:p>
            <a:pPr lvl="0" rtl="0">
              <a:spcBef>
                <a:spcPts val="0"/>
              </a:spcBef>
              <a:buNone/>
            </a:pPr>
            <a:r>
              <a:rPr lang="en">
                <a:solidFill>
                  <a:srgbClr val="000000"/>
                </a:solidFill>
              </a:rPr>
              <a:t>-Positive stories about other refugees</a:t>
            </a:r>
          </a:p>
          <a:p>
            <a:pPr lvl="0" rtl="0">
              <a:spcBef>
                <a:spcPts val="0"/>
              </a:spcBef>
              <a:buNone/>
            </a:pPr>
            <a:r>
              <a:rPr lang="en">
                <a:solidFill>
                  <a:srgbClr val="000000"/>
                </a:solidFill>
              </a:rPr>
              <a:t>-Positive news from their home countries</a:t>
            </a:r>
          </a:p>
          <a:p>
            <a:pPr lvl="0" rtl="0">
              <a:spcBef>
                <a:spcPts val="0"/>
              </a:spcBef>
              <a:buNone/>
            </a:pPr>
            <a:r>
              <a:rPr lang="en">
                <a:solidFill>
                  <a:srgbClr val="000000"/>
                </a:solidFill>
              </a:rPr>
              <a:t>-Educational opportunities</a:t>
            </a:r>
          </a:p>
          <a:p>
            <a:pPr lvl="0" rtl="0">
              <a:spcBef>
                <a:spcPts val="0"/>
              </a:spcBef>
              <a:buNone/>
            </a:pPr>
            <a:r>
              <a:rPr lang="en">
                <a:solidFill>
                  <a:srgbClr val="000000"/>
                </a:solidFill>
              </a:rPr>
              <a:t>-Career opportunities</a:t>
            </a:r>
          </a:p>
          <a:p>
            <a:pPr lvl="0" rtl="0">
              <a:spcBef>
                <a:spcPts val="0"/>
              </a:spcBef>
              <a:buNone/>
            </a:pPr>
            <a:r>
              <a:rPr lang="en">
                <a:solidFill>
                  <a:srgbClr val="000000"/>
                </a:solidFill>
              </a:rPr>
              <a:t>-Quotes and images</a:t>
            </a:r>
          </a:p>
          <a:p>
            <a:pPr lvl="0" rtl="0">
              <a:spcBef>
                <a:spcPts val="0"/>
              </a:spcBef>
              <a:buNone/>
            </a:pPr>
            <a:r>
              <a:rPr lang="en">
                <a:solidFill>
                  <a:srgbClr val="000000"/>
                </a:solidFill>
              </a:rPr>
              <a:t>-Contests</a:t>
            </a:r>
          </a:p>
        </p:txBody>
      </p:sp>
      <p:pic>
        <p:nvPicPr>
          <p:cNvPr id="252" name="Shape 252"/>
          <p:cNvPicPr preferRelativeResize="0"/>
          <p:nvPr/>
        </p:nvPicPr>
        <p:blipFill>
          <a:blip r:embed="rId3">
            <a:alphaModFix/>
          </a:blip>
          <a:stretch>
            <a:fillRect/>
          </a:stretch>
        </p:blipFill>
        <p:spPr>
          <a:xfrm>
            <a:off x="4571724" y="2849324"/>
            <a:ext cx="4174850" cy="197274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427675"/>
            <a:ext cx="8520599" cy="800999"/>
          </a:xfrm>
          <a:prstGeom prst="rect">
            <a:avLst/>
          </a:prstGeom>
        </p:spPr>
        <p:txBody>
          <a:bodyPr lIns="91425" tIns="91425" rIns="91425" bIns="91425" anchor="t" anchorCtr="0">
            <a:noAutofit/>
          </a:bodyPr>
          <a:lstStyle/>
          <a:p>
            <a:pPr lvl="0" algn="ctr" rtl="0">
              <a:spcBef>
                <a:spcPts val="0"/>
              </a:spcBef>
              <a:buNone/>
            </a:pPr>
            <a:r>
              <a:rPr lang="en"/>
              <a:t>Break Out Sessions</a:t>
            </a:r>
          </a:p>
        </p:txBody>
      </p:sp>
      <p:sp>
        <p:nvSpPr>
          <p:cNvPr id="258" name="Shape 258"/>
          <p:cNvSpPr txBox="1">
            <a:spLocks noGrp="1"/>
          </p:cNvSpPr>
          <p:nvPr>
            <p:ph type="body" idx="1"/>
          </p:nvPr>
        </p:nvSpPr>
        <p:spPr>
          <a:xfrm>
            <a:off x="311700" y="1228675"/>
            <a:ext cx="4254900" cy="3340199"/>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a:p>
            <a:pPr lvl="0" rtl="0">
              <a:spcBef>
                <a:spcPts val="0"/>
              </a:spcBef>
              <a:buNone/>
            </a:pPr>
            <a:r>
              <a:rPr lang="en"/>
              <a:t>Divide into groups and present answers.</a:t>
            </a:r>
          </a:p>
        </p:txBody>
      </p:sp>
      <p:pic>
        <p:nvPicPr>
          <p:cNvPr id="259" name="Shape 259"/>
          <p:cNvPicPr preferRelativeResize="0"/>
          <p:nvPr/>
        </p:nvPicPr>
        <p:blipFill>
          <a:blip r:embed="rId3">
            <a:alphaModFix/>
          </a:blip>
          <a:stretch>
            <a:fillRect/>
          </a:stretch>
        </p:blipFill>
        <p:spPr>
          <a:xfrm>
            <a:off x="4745825" y="1516600"/>
            <a:ext cx="4255049" cy="283225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311700" y="427675"/>
            <a:ext cx="8520599" cy="800999"/>
          </a:xfrm>
          <a:prstGeom prst="rect">
            <a:avLst/>
          </a:prstGeom>
        </p:spPr>
        <p:txBody>
          <a:bodyPr lIns="91425" tIns="91425" rIns="91425" bIns="91425" anchor="t" anchorCtr="0">
            <a:noAutofit/>
          </a:bodyPr>
          <a:lstStyle/>
          <a:p>
            <a:pPr lvl="0" algn="ctr" rtl="0">
              <a:spcBef>
                <a:spcPts val="0"/>
              </a:spcBef>
              <a:buNone/>
            </a:pPr>
            <a:r>
              <a:rPr lang="en"/>
              <a:t>Questions?</a:t>
            </a:r>
          </a:p>
        </p:txBody>
      </p:sp>
      <p:sp>
        <p:nvSpPr>
          <p:cNvPr id="265" name="Shape 265"/>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endParaRPr/>
          </a:p>
        </p:txBody>
      </p:sp>
      <p:pic>
        <p:nvPicPr>
          <p:cNvPr id="266" name="Shape 266"/>
          <p:cNvPicPr preferRelativeResize="0"/>
          <p:nvPr/>
        </p:nvPicPr>
        <p:blipFill>
          <a:blip r:embed="rId3">
            <a:alphaModFix/>
          </a:blip>
          <a:stretch>
            <a:fillRect/>
          </a:stretch>
        </p:blipFill>
        <p:spPr>
          <a:xfrm>
            <a:off x="2193089" y="1396000"/>
            <a:ext cx="4757824" cy="3172873"/>
          </a:xfrm>
          <a:prstGeom prst="rect">
            <a:avLst/>
          </a:prstGeom>
          <a:noFill/>
          <a:ln>
            <a:noFill/>
          </a:ln>
        </p:spPr>
      </p:pic>
      <p:sp>
        <p:nvSpPr>
          <p:cNvPr id="267" name="Shape 267"/>
          <p:cNvSpPr txBox="1"/>
          <p:nvPr/>
        </p:nvSpPr>
        <p:spPr>
          <a:xfrm>
            <a:off x="5485325" y="4778125"/>
            <a:ext cx="2679000" cy="192900"/>
          </a:xfrm>
          <a:prstGeom prst="rect">
            <a:avLst/>
          </a:prstGeom>
          <a:noFill/>
          <a:ln>
            <a:noFill/>
          </a:ln>
        </p:spPr>
        <p:txBody>
          <a:bodyPr lIns="91425" tIns="91425" rIns="91425" bIns="91425" anchor="t" anchorCtr="0">
            <a:noAutofit/>
          </a:bodyPr>
          <a:lstStyle/>
          <a:p>
            <a:pPr lvl="0">
              <a:spcBef>
                <a:spcPts val="0"/>
              </a:spcBef>
              <a:buNone/>
            </a:pPr>
            <a:r>
              <a:rPr lang="en"/>
              <a:t>Photo copyright Molly Haley.</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The RCO</a:t>
            </a:r>
          </a:p>
        </p:txBody>
      </p:sp>
      <p:sp>
        <p:nvSpPr>
          <p:cNvPr id="70" name="Shape 70"/>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hs://vimeo.com/133312194ttp</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The RCO</a:t>
            </a:r>
          </a:p>
        </p:txBody>
      </p:sp>
      <p:pic>
        <p:nvPicPr>
          <p:cNvPr id="76" name="Shape 76"/>
          <p:cNvPicPr preferRelativeResize="0"/>
          <p:nvPr/>
        </p:nvPicPr>
        <p:blipFill>
          <a:blip r:embed="rId3">
            <a:alphaModFix/>
          </a:blip>
          <a:stretch>
            <a:fillRect/>
          </a:stretch>
        </p:blipFill>
        <p:spPr>
          <a:xfrm>
            <a:off x="684700" y="1354800"/>
            <a:ext cx="7988699" cy="33947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a:spcBef>
                <a:spcPts val="0"/>
              </a:spcBef>
              <a:buNone/>
            </a:pPr>
            <a:r>
              <a:rPr lang="en"/>
              <a:t>Needs Assessment: Over 100 Refugees</a:t>
            </a:r>
          </a:p>
        </p:txBody>
      </p:sp>
      <p:sp>
        <p:nvSpPr>
          <p:cNvPr id="82" name="Shape 82"/>
          <p:cNvSpPr txBox="1"/>
          <p:nvPr/>
        </p:nvSpPr>
        <p:spPr>
          <a:xfrm>
            <a:off x="698954" y="959"/>
            <a:ext cx="2225700" cy="13355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Understanding Resettlement and the Refugee Experience</a:t>
            </a:r>
          </a:p>
        </p:txBody>
      </p:sp>
      <p:grpSp>
        <p:nvGrpSpPr>
          <p:cNvPr id="83" name="Shape 83"/>
          <p:cNvGrpSpPr/>
          <p:nvPr/>
        </p:nvGrpSpPr>
        <p:grpSpPr>
          <a:xfrm>
            <a:off x="1010644" y="2342743"/>
            <a:ext cx="7122548" cy="2775102"/>
            <a:chOff x="698954" y="-2422"/>
            <a:chExt cx="7122548" cy="2897069"/>
          </a:xfrm>
        </p:grpSpPr>
        <p:sp>
          <p:nvSpPr>
            <p:cNvPr id="84" name="Shape 84"/>
            <p:cNvSpPr/>
            <p:nvPr/>
          </p:nvSpPr>
          <p:spPr>
            <a:xfrm>
              <a:off x="698954" y="959"/>
              <a:ext cx="2225700" cy="1335599"/>
            </a:xfrm>
            <a:prstGeom prst="rect">
              <a:avLst/>
            </a:prstGeom>
            <a:solidFill>
              <a:srgbClr val="C00000"/>
            </a:solidFill>
            <a:ln w="1587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txBox="1"/>
            <p:nvPr/>
          </p:nvSpPr>
          <p:spPr>
            <a:xfrm>
              <a:off x="698954" y="959"/>
              <a:ext cx="2225700" cy="13355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Ethiopian</a:t>
              </a:r>
            </a:p>
          </p:txBody>
        </p:sp>
        <p:sp>
          <p:nvSpPr>
            <p:cNvPr id="86" name="Shape 86"/>
            <p:cNvSpPr/>
            <p:nvPr/>
          </p:nvSpPr>
          <p:spPr>
            <a:xfrm>
              <a:off x="3147378" y="-2422"/>
              <a:ext cx="2225700" cy="1335599"/>
            </a:xfrm>
            <a:prstGeom prst="rect">
              <a:avLst/>
            </a:prstGeom>
            <a:solidFill>
              <a:srgbClr val="E7BB0C"/>
            </a:solidFill>
            <a:ln w="1587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txBox="1"/>
            <p:nvPr/>
          </p:nvSpPr>
          <p:spPr>
            <a:xfrm>
              <a:off x="3147375" y="237688"/>
              <a:ext cx="2225700" cy="10988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Iraqi</a:t>
              </a:r>
            </a:p>
          </p:txBody>
        </p:sp>
        <p:sp>
          <p:nvSpPr>
            <p:cNvPr id="88" name="Shape 88"/>
            <p:cNvSpPr/>
            <p:nvPr/>
          </p:nvSpPr>
          <p:spPr>
            <a:xfrm>
              <a:off x="5595803" y="959"/>
              <a:ext cx="2225700" cy="1335599"/>
            </a:xfrm>
            <a:prstGeom prst="rect">
              <a:avLst/>
            </a:prstGeom>
            <a:solidFill>
              <a:srgbClr val="002060"/>
            </a:solidFill>
            <a:ln w="1587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txBox="1"/>
            <p:nvPr/>
          </p:nvSpPr>
          <p:spPr>
            <a:xfrm>
              <a:off x="5595803" y="959"/>
              <a:ext cx="2225700" cy="13355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Karen</a:t>
              </a:r>
            </a:p>
          </p:txBody>
        </p:sp>
        <p:sp>
          <p:nvSpPr>
            <p:cNvPr id="90" name="Shape 90"/>
            <p:cNvSpPr/>
            <p:nvPr/>
          </p:nvSpPr>
          <p:spPr>
            <a:xfrm>
              <a:off x="698954" y="1559046"/>
              <a:ext cx="2225700" cy="1335599"/>
            </a:xfrm>
            <a:prstGeom prst="rect">
              <a:avLst/>
            </a:prstGeom>
            <a:solidFill>
              <a:srgbClr val="BD8024"/>
            </a:solidFill>
            <a:ln w="1587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txBox="1"/>
            <p:nvPr/>
          </p:nvSpPr>
          <p:spPr>
            <a:xfrm>
              <a:off x="698954" y="1559046"/>
              <a:ext cx="2225700" cy="13355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Nepali</a:t>
              </a:r>
            </a:p>
          </p:txBody>
        </p:sp>
        <p:sp>
          <p:nvSpPr>
            <p:cNvPr id="92" name="Shape 92"/>
            <p:cNvSpPr/>
            <p:nvPr/>
          </p:nvSpPr>
          <p:spPr>
            <a:xfrm>
              <a:off x="3147378" y="1559046"/>
              <a:ext cx="2225700" cy="1335599"/>
            </a:xfrm>
            <a:prstGeom prst="rect">
              <a:avLst/>
            </a:prstGeom>
            <a:solidFill>
              <a:srgbClr val="3B9F3B"/>
            </a:solidFill>
            <a:ln w="1587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txBox="1"/>
            <p:nvPr/>
          </p:nvSpPr>
          <p:spPr>
            <a:xfrm>
              <a:off x="3147378" y="1559046"/>
              <a:ext cx="2225700" cy="13355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Somali</a:t>
              </a:r>
            </a:p>
          </p:txBody>
        </p:sp>
        <p:sp>
          <p:nvSpPr>
            <p:cNvPr id="94" name="Shape 94"/>
            <p:cNvSpPr/>
            <p:nvPr/>
          </p:nvSpPr>
          <p:spPr>
            <a:xfrm>
              <a:off x="5595803" y="1559046"/>
              <a:ext cx="2225700" cy="1335599"/>
            </a:xfrm>
            <a:prstGeom prst="rect">
              <a:avLst/>
            </a:prstGeom>
            <a:solidFill>
              <a:srgbClr val="975E37"/>
            </a:solidFill>
            <a:ln w="1587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txBox="1"/>
            <p:nvPr/>
          </p:nvSpPr>
          <p:spPr>
            <a:xfrm>
              <a:off x="5595803" y="1559046"/>
              <a:ext cx="2225700" cy="13355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Tibetan</a:t>
              </a:r>
            </a:p>
          </p:txBody>
        </p:sp>
      </p:grpSp>
      <p:sp>
        <p:nvSpPr>
          <p:cNvPr id="96" name="Shape 96"/>
          <p:cNvSpPr/>
          <p:nvPr/>
        </p:nvSpPr>
        <p:spPr>
          <a:xfrm>
            <a:off x="1026725" y="1008674"/>
            <a:ext cx="2225700" cy="1183200"/>
          </a:xfrm>
          <a:prstGeom prst="rect">
            <a:avLst/>
          </a:prstGeom>
          <a:solidFill>
            <a:schemeClr val="dk1"/>
          </a:solidFill>
          <a:ln w="1587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3465125" y="1008674"/>
            <a:ext cx="2225700" cy="1183200"/>
          </a:xfrm>
          <a:prstGeom prst="rect">
            <a:avLst/>
          </a:prstGeom>
          <a:solidFill>
            <a:srgbClr val="C27BA0"/>
          </a:solidFill>
          <a:ln w="1587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5903525" y="1008674"/>
            <a:ext cx="2225700" cy="1183200"/>
          </a:xfrm>
          <a:prstGeom prst="rect">
            <a:avLst/>
          </a:prstGeom>
          <a:solidFill>
            <a:srgbClr val="FF9900"/>
          </a:solidFill>
          <a:ln w="15875"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txBox="1"/>
          <p:nvPr/>
        </p:nvSpPr>
        <p:spPr>
          <a:xfrm>
            <a:off x="3459064" y="972545"/>
            <a:ext cx="2225700" cy="10526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Bhutanese</a:t>
            </a:r>
          </a:p>
        </p:txBody>
      </p:sp>
      <p:sp>
        <p:nvSpPr>
          <p:cNvPr id="100" name="Shape 100"/>
          <p:cNvSpPr txBox="1"/>
          <p:nvPr/>
        </p:nvSpPr>
        <p:spPr>
          <a:xfrm>
            <a:off x="5897464" y="1048745"/>
            <a:ext cx="2225700" cy="10526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Congolese</a:t>
            </a:r>
          </a:p>
        </p:txBody>
      </p:sp>
      <p:sp>
        <p:nvSpPr>
          <p:cNvPr id="101" name="Shape 101"/>
          <p:cNvSpPr txBox="1"/>
          <p:nvPr/>
        </p:nvSpPr>
        <p:spPr>
          <a:xfrm>
            <a:off x="944464" y="1048745"/>
            <a:ext cx="2225700" cy="1052699"/>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 sz="2000">
                <a:solidFill>
                  <a:srgbClr val="FFFFFF"/>
                </a:solidFill>
                <a:latin typeface="Calibri"/>
                <a:ea typeface="Calibri"/>
                <a:cs typeface="Calibri"/>
                <a:sym typeface="Calibri"/>
              </a:rPr>
              <a:t>Afghani</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Needs Assessment: 18 States</a:t>
            </a:r>
          </a:p>
        </p:txBody>
      </p:sp>
      <p:pic>
        <p:nvPicPr>
          <p:cNvPr id="107" name="Shape 107"/>
          <p:cNvPicPr preferRelativeResize="0"/>
          <p:nvPr/>
        </p:nvPicPr>
        <p:blipFill>
          <a:blip r:embed="rId3">
            <a:alphaModFix/>
          </a:blip>
          <a:stretch>
            <a:fillRect/>
          </a:stretch>
        </p:blipFill>
        <p:spPr>
          <a:xfrm>
            <a:off x="1206136" y="1005175"/>
            <a:ext cx="6731723" cy="409682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Needs Assessment</a:t>
            </a:r>
          </a:p>
        </p:txBody>
      </p:sp>
      <p:sp>
        <p:nvSpPr>
          <p:cNvPr id="113" name="Shape 113"/>
          <p:cNvSpPr txBox="1">
            <a:spLocks noGrp="1"/>
          </p:cNvSpPr>
          <p:nvPr>
            <p:ph type="body" idx="1"/>
          </p:nvPr>
        </p:nvSpPr>
        <p:spPr>
          <a:xfrm>
            <a:off x="311700" y="1228675"/>
            <a:ext cx="2944799" cy="3340199"/>
          </a:xfrm>
          <a:prstGeom prst="rect">
            <a:avLst/>
          </a:prstGeom>
        </p:spPr>
        <p:txBody>
          <a:bodyPr lIns="91425" tIns="91425" rIns="91425" bIns="91425" anchor="t" anchorCtr="0">
            <a:noAutofit/>
          </a:bodyPr>
          <a:lstStyle/>
          <a:p>
            <a:pPr lvl="0" algn="ctr" rtl="0">
              <a:spcBef>
                <a:spcPts val="0"/>
              </a:spcBef>
              <a:buNone/>
            </a:pPr>
            <a:endParaRPr sz="2400" u="sng"/>
          </a:p>
          <a:p>
            <a:pPr lvl="0" algn="ctr" rtl="0">
              <a:spcBef>
                <a:spcPts val="0"/>
              </a:spcBef>
              <a:buNone/>
            </a:pPr>
            <a:r>
              <a:rPr lang="en" sz="2400" u="sng"/>
              <a:t>Age Range: 16-70 </a:t>
            </a:r>
          </a:p>
          <a:p>
            <a:pPr lvl="0" algn="ctr" rtl="0">
              <a:spcBef>
                <a:spcPts val="0"/>
              </a:spcBef>
              <a:buNone/>
            </a:pPr>
            <a:r>
              <a:rPr lang="en" sz="2400" u="sng"/>
              <a:t>Time in US: </a:t>
            </a:r>
          </a:p>
          <a:p>
            <a:pPr lvl="0" algn="ctr" rtl="0">
              <a:spcBef>
                <a:spcPts val="0"/>
              </a:spcBef>
              <a:buNone/>
            </a:pPr>
            <a:r>
              <a:rPr lang="en" sz="2400" u="sng"/>
              <a:t>5 Months - </a:t>
            </a:r>
          </a:p>
          <a:p>
            <a:pPr lvl="0" algn="ctr" rtl="0">
              <a:spcBef>
                <a:spcPts val="0"/>
              </a:spcBef>
              <a:buNone/>
            </a:pPr>
            <a:r>
              <a:rPr lang="en" sz="2400" u="sng"/>
              <a:t>15+ Years</a:t>
            </a:r>
          </a:p>
          <a:p>
            <a:pPr lvl="0" algn="ctr" rtl="0">
              <a:spcBef>
                <a:spcPts val="0"/>
              </a:spcBef>
              <a:buNone/>
            </a:pPr>
            <a:endParaRPr sz="2400"/>
          </a:p>
        </p:txBody>
      </p:sp>
      <p:pic>
        <p:nvPicPr>
          <p:cNvPr id="114" name="Shape 114"/>
          <p:cNvPicPr preferRelativeResize="0"/>
          <p:nvPr/>
        </p:nvPicPr>
        <p:blipFill>
          <a:blip r:embed="rId3">
            <a:alphaModFix/>
          </a:blip>
          <a:stretch>
            <a:fillRect/>
          </a:stretch>
        </p:blipFill>
        <p:spPr>
          <a:xfrm>
            <a:off x="3740176" y="1268025"/>
            <a:ext cx="5092124" cy="3395799"/>
          </a:xfrm>
          <a:prstGeom prst="rect">
            <a:avLst/>
          </a:prstGeom>
          <a:noFill/>
          <a:ln>
            <a:noFill/>
          </a:ln>
        </p:spPr>
      </p:pic>
      <p:sp>
        <p:nvSpPr>
          <p:cNvPr id="115" name="Shape 115"/>
          <p:cNvSpPr txBox="1"/>
          <p:nvPr/>
        </p:nvSpPr>
        <p:spPr>
          <a:xfrm>
            <a:off x="5485325" y="4778125"/>
            <a:ext cx="2679000" cy="192900"/>
          </a:xfrm>
          <a:prstGeom prst="rect">
            <a:avLst/>
          </a:prstGeom>
          <a:noFill/>
          <a:ln>
            <a:noFill/>
          </a:ln>
        </p:spPr>
        <p:txBody>
          <a:bodyPr lIns="91425" tIns="91425" rIns="91425" bIns="91425" anchor="t" anchorCtr="0">
            <a:noAutofit/>
          </a:bodyPr>
          <a:lstStyle/>
          <a:p>
            <a:pPr lvl="0" rtl="0">
              <a:spcBef>
                <a:spcPts val="0"/>
              </a:spcBef>
              <a:buNone/>
            </a:pPr>
            <a:r>
              <a:rPr lang="en"/>
              <a:t>Photo copyright Molly Haley.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Needs Assessment</a:t>
            </a:r>
          </a:p>
        </p:txBody>
      </p:sp>
      <p:sp>
        <p:nvSpPr>
          <p:cNvPr id="121" name="Shape 121"/>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algn="ctr" rtl="0">
              <a:spcBef>
                <a:spcPts val="0"/>
              </a:spcBef>
              <a:buNone/>
            </a:pPr>
            <a:r>
              <a:rPr lang="en" sz="2400" b="1"/>
              <a:t>-Over 50% of Refugees Used a PC 1X Day</a:t>
            </a:r>
          </a:p>
          <a:p>
            <a:pPr lvl="0" algn="ctr" rtl="0">
              <a:spcBef>
                <a:spcPts val="0"/>
              </a:spcBef>
              <a:buNone/>
            </a:pPr>
            <a:endParaRPr sz="2400" b="1"/>
          </a:p>
          <a:p>
            <a:pPr lvl="0" algn="ctr" rtl="0">
              <a:spcBef>
                <a:spcPts val="0"/>
              </a:spcBef>
              <a:buNone/>
            </a:pPr>
            <a:endParaRPr sz="2400" b="1"/>
          </a:p>
          <a:p>
            <a:pPr lvl="0" algn="ctr" rtl="0">
              <a:spcBef>
                <a:spcPts val="0"/>
              </a:spcBef>
              <a:buNone/>
            </a:pPr>
            <a:endParaRPr sz="2400" b="1"/>
          </a:p>
          <a:p>
            <a:pPr lvl="0" algn="ctr" rtl="0">
              <a:spcBef>
                <a:spcPts val="0"/>
              </a:spcBef>
              <a:buNone/>
            </a:pPr>
            <a:endParaRPr sz="2400"/>
          </a:p>
        </p:txBody>
      </p:sp>
      <p:pic>
        <p:nvPicPr>
          <p:cNvPr id="122" name="Shape 122"/>
          <p:cNvPicPr preferRelativeResize="0"/>
          <p:nvPr/>
        </p:nvPicPr>
        <p:blipFill>
          <a:blip r:embed="rId3">
            <a:alphaModFix/>
          </a:blip>
          <a:stretch>
            <a:fillRect/>
          </a:stretch>
        </p:blipFill>
        <p:spPr>
          <a:xfrm>
            <a:off x="2169000" y="1786100"/>
            <a:ext cx="4806000" cy="3205001"/>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lgn="ctr" rtl="0">
              <a:spcBef>
                <a:spcPts val="0"/>
              </a:spcBef>
              <a:buNone/>
            </a:pPr>
            <a:r>
              <a:rPr lang="en"/>
              <a:t>Needs Assessment</a:t>
            </a:r>
          </a:p>
        </p:txBody>
      </p:sp>
      <p:sp>
        <p:nvSpPr>
          <p:cNvPr id="128" name="Shape 128"/>
          <p:cNvSpPr txBox="1">
            <a:spLocks noGrp="1"/>
          </p:cNvSpPr>
          <p:nvPr>
            <p:ph type="body" idx="1"/>
          </p:nvPr>
        </p:nvSpPr>
        <p:spPr>
          <a:xfrm>
            <a:off x="311700" y="1228675"/>
            <a:ext cx="8520599" cy="3340199"/>
          </a:xfrm>
          <a:prstGeom prst="rect">
            <a:avLst/>
          </a:prstGeom>
        </p:spPr>
        <p:txBody>
          <a:bodyPr lIns="91425" tIns="91425" rIns="91425" bIns="91425" anchor="t" anchorCtr="0">
            <a:noAutofit/>
          </a:bodyPr>
          <a:lstStyle/>
          <a:p>
            <a:pPr lvl="0" algn="ctr" rtl="0">
              <a:spcBef>
                <a:spcPts val="0"/>
              </a:spcBef>
              <a:buNone/>
            </a:pPr>
            <a:endParaRPr sz="2400" u="sng"/>
          </a:p>
          <a:p>
            <a:pPr lvl="0" algn="ctr" rtl="0">
              <a:spcBef>
                <a:spcPts val="0"/>
              </a:spcBef>
              <a:buNone/>
            </a:pPr>
            <a:r>
              <a:rPr lang="en" sz="2400"/>
              <a:t>-Less than half of refugees felt well-informed about life in the US or well-connected to resources</a:t>
            </a:r>
          </a:p>
          <a:p>
            <a:pPr lvl="0" algn="ctr" rtl="0">
              <a:spcBef>
                <a:spcPts val="0"/>
              </a:spcBef>
              <a:buNone/>
            </a:pPr>
            <a:endParaRPr sz="2400" u="sng"/>
          </a:p>
          <a:p>
            <a:pPr lvl="0" algn="ctr" rtl="0">
              <a:spcBef>
                <a:spcPts val="0"/>
              </a:spcBef>
              <a:buNone/>
            </a:pPr>
            <a:endParaRPr sz="2400"/>
          </a:p>
        </p:txBody>
      </p:sp>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On-screen Show (16:9)</PresentationFormat>
  <Paragraphs>123</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Amatic SC</vt:lpstr>
      <vt:lpstr>Calibri</vt:lpstr>
      <vt:lpstr>Source Code Pro</vt:lpstr>
      <vt:lpstr>beach-day</vt:lpstr>
      <vt:lpstr>PowerPoint Presentation</vt:lpstr>
      <vt:lpstr>Overview</vt:lpstr>
      <vt:lpstr>The RCO</vt:lpstr>
      <vt:lpstr>The RCO</vt:lpstr>
      <vt:lpstr>Needs Assessment: Over 100 Refugees</vt:lpstr>
      <vt:lpstr>Needs Assessment: 18 States</vt:lpstr>
      <vt:lpstr>Needs Assessment</vt:lpstr>
      <vt:lpstr>Needs Assessment</vt:lpstr>
      <vt:lpstr>Needs Assessment</vt:lpstr>
      <vt:lpstr>IN Addition</vt:lpstr>
      <vt:lpstr>The RCO’s Approach</vt:lpstr>
      <vt:lpstr>The RCO’s Approach</vt:lpstr>
      <vt:lpstr>The RCO’s Approach</vt:lpstr>
      <vt:lpstr>Our Programs</vt:lpstr>
      <vt:lpstr>Our Programs</vt:lpstr>
      <vt:lpstr>Our Programs</vt:lpstr>
      <vt:lpstr>OUR PROgrams</vt:lpstr>
      <vt:lpstr>Our Programs</vt:lpstr>
      <vt:lpstr>                                         OUR DESIGN</vt:lpstr>
      <vt:lpstr>                                  Top languages</vt:lpstr>
      <vt:lpstr>PowerPoint Presentation</vt:lpstr>
      <vt:lpstr>                              “Smart phones save Lives”</vt:lpstr>
      <vt:lpstr>HELPFUL APPS: ANKOMMEN</vt:lpstr>
      <vt:lpstr>HELPFUL APPS: REFUGEES UNITED</vt:lpstr>
      <vt:lpstr>Other Examples OF APPS</vt:lpstr>
      <vt:lpstr>Tips for your organizations</vt:lpstr>
      <vt:lpstr>Tips for your Social Media</vt:lpstr>
      <vt:lpstr>Break Out Sessions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Kempler</dc:creator>
  <cp:lastModifiedBy>Alex Kempler</cp:lastModifiedBy>
  <cp:revision>1</cp:revision>
  <dcterms:modified xsi:type="dcterms:W3CDTF">2016-03-15T16:46:16Z</dcterms:modified>
</cp:coreProperties>
</file>